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2" r:id="rId10"/>
    <p:sldId id="273" r:id="rId11"/>
    <p:sldId id="274" r:id="rId12"/>
    <p:sldId id="275" r:id="rId13"/>
    <p:sldId id="276" r:id="rId14"/>
    <p:sldId id="271" r:id="rId15"/>
    <p:sldId id="277" r:id="rId16"/>
    <p:sldId id="278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6EFBFB8-A2AA-40C2-9243-6729EA737371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1981199"/>
          </a:xfrm>
        </p:spPr>
        <p:txBody>
          <a:bodyPr>
            <a:noAutofit/>
          </a:bodyPr>
          <a:lstStyle/>
          <a:p>
            <a:pPr algn="ctr"/>
            <a:r>
              <a:rPr lang="sr-Cyrl-CS" sz="3200" b="1" dirty="0" smtClean="0"/>
              <a:t>АКАДЕМИЈА ТЕХНИЧКО – УМЕТНИЧКИХ</a:t>
            </a:r>
            <a:br>
              <a:rPr lang="sr-Cyrl-CS" sz="3200" b="1" dirty="0" smtClean="0"/>
            </a:br>
            <a:r>
              <a:rPr lang="sr-Cyrl-CS" sz="3200" b="1" dirty="0" smtClean="0"/>
              <a:t>СТРУКОВНИХ СТУДИЈА</a:t>
            </a:r>
            <a:br>
              <a:rPr lang="sr-Cyrl-CS" sz="3200" b="1" dirty="0" smtClean="0"/>
            </a:br>
            <a:r>
              <a:rPr lang="sr-Cyrl-CS" sz="3200" b="1" dirty="0" smtClean="0"/>
              <a:t>БЕОГРАД</a:t>
            </a:r>
            <a:br>
              <a:rPr lang="sr-Cyrl-CS" sz="3200" b="1" dirty="0" smtClean="0"/>
            </a:br>
            <a:r>
              <a:rPr lang="sr-Cyrl-CS" sz="3200" b="1" dirty="0" smtClean="0"/>
              <a:t>ВИСОКА ГРАЂЕВИНСКО ГЕОДЕТСКА ШКОЛА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352800"/>
            <a:ext cx="6400800" cy="2819400"/>
          </a:xfrm>
        </p:spPr>
        <p:txBody>
          <a:bodyPr>
            <a:normAutofit fontScale="92500" lnSpcReduction="20000"/>
          </a:bodyPr>
          <a:lstStyle/>
          <a:p>
            <a:r>
              <a:rPr lang="sr-Cyrl-CS" sz="4000" b="1" dirty="0" smtClean="0">
                <a:solidFill>
                  <a:schemeClr val="tx1"/>
                </a:solidFill>
              </a:rPr>
              <a:t>САВРЕМЕНА АРХИТЕКТУРА</a:t>
            </a:r>
            <a:endParaRPr lang="sr-Latn-CS" sz="4000" b="1" dirty="0" smtClean="0">
              <a:solidFill>
                <a:schemeClr val="tx1"/>
              </a:solidFill>
            </a:endParaRPr>
          </a:p>
          <a:p>
            <a:endParaRPr lang="sr-Latn-CS" dirty="0" smtClean="0">
              <a:solidFill>
                <a:schemeClr val="tx1"/>
              </a:solidFill>
            </a:endParaRPr>
          </a:p>
          <a:p>
            <a:r>
              <a:rPr lang="sr-Cyrl-CS" b="1" dirty="0" smtClean="0"/>
              <a:t>П Р Е Д А В А Њ Е     </a:t>
            </a:r>
            <a:r>
              <a:rPr lang="sr-Latn-RS" b="1" dirty="0" smtClean="0"/>
              <a:t>I</a:t>
            </a:r>
            <a:r>
              <a:rPr lang="en-US" b="1" dirty="0" smtClean="0"/>
              <a:t>I</a:t>
            </a:r>
            <a:r>
              <a:rPr lang="sr-Latn-CS" b="1" dirty="0" smtClean="0"/>
              <a:t>I</a:t>
            </a:r>
            <a:endParaRPr lang="en-US" dirty="0" smtClean="0"/>
          </a:p>
          <a:p>
            <a:r>
              <a:rPr lang="sr-Cyrl-CS" b="1" dirty="0" smtClean="0"/>
              <a:t> </a:t>
            </a:r>
            <a:endParaRPr lang="en-US" dirty="0" smtClean="0"/>
          </a:p>
          <a:p>
            <a:r>
              <a:rPr lang="sr-Cyrl-RS" b="1" dirty="0"/>
              <a:t>Френк </a:t>
            </a:r>
            <a:r>
              <a:rPr lang="sr-Cyrl-RS" b="1" dirty="0" err="1"/>
              <a:t>Лојд</a:t>
            </a:r>
            <a:r>
              <a:rPr lang="sr-Cyrl-RS" b="1" dirty="0"/>
              <a:t> </a:t>
            </a:r>
            <a:r>
              <a:rPr lang="sr-Cyrl-RS" b="1" dirty="0" err="1"/>
              <a:t>Рајт</a:t>
            </a:r>
            <a:r>
              <a:rPr lang="sr-Cyrl-RS" dirty="0"/>
              <a:t> </a:t>
            </a:r>
            <a:r>
              <a:rPr lang="sr-Cyrl-RS" dirty="0" smtClean="0"/>
              <a:t>(</a:t>
            </a:r>
            <a:r>
              <a:rPr lang="en-US" i="1" dirty="0" smtClean="0"/>
              <a:t>Frank </a:t>
            </a:r>
            <a:r>
              <a:rPr lang="en-US" i="1" dirty="0"/>
              <a:t>Lloyd </a:t>
            </a:r>
            <a:r>
              <a:rPr lang="en-US" i="1" dirty="0" smtClean="0"/>
              <a:t>Wright</a:t>
            </a:r>
            <a:r>
              <a:rPr lang="en-US" dirty="0"/>
              <a:t>)</a:t>
            </a:r>
            <a:r>
              <a:rPr lang="sr-Cyrl-CS" b="1" dirty="0" smtClean="0"/>
              <a:t> </a:t>
            </a:r>
            <a:endParaRPr lang="en-US" dirty="0" smtClean="0"/>
          </a:p>
          <a:p>
            <a:endParaRPr lang="sr-Latn-CS" dirty="0" smtClean="0">
              <a:solidFill>
                <a:schemeClr val="tx1"/>
              </a:solidFill>
            </a:endParaRPr>
          </a:p>
          <a:p>
            <a:r>
              <a:rPr lang="sr-Cyrl-CS" sz="2800" dirty="0" smtClean="0">
                <a:solidFill>
                  <a:schemeClr val="tx1"/>
                </a:solidFill>
              </a:rPr>
              <a:t>Мр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sr-Cyrl-CS" sz="2800" dirty="0" smtClean="0">
                <a:solidFill>
                  <a:schemeClr val="tx1"/>
                </a:solidFill>
              </a:rPr>
              <a:t>Зоран Живковић дипл.инж.арх.</a:t>
            </a:r>
            <a:endParaRPr lang="sr-Latn-CS" sz="2800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b="1" dirty="0"/>
              <a:t>Френк </a:t>
            </a:r>
            <a:r>
              <a:rPr lang="sr-Cyrl-RS" b="1" dirty="0" err="1"/>
              <a:t>Лојд</a:t>
            </a:r>
            <a:r>
              <a:rPr lang="sr-Cyrl-RS" b="1" dirty="0"/>
              <a:t> </a:t>
            </a:r>
            <a:r>
              <a:rPr lang="sr-Cyrl-RS" b="1" dirty="0" err="1"/>
              <a:t>Рајт</a:t>
            </a:r>
            <a:r>
              <a:rPr lang="sr-Cyrl-RS" dirty="0"/>
              <a:t> (</a:t>
            </a:r>
            <a:r>
              <a:rPr lang="en-US" i="1" dirty="0"/>
              <a:t>Frank Lloyd Wright</a:t>
            </a:r>
            <a:r>
              <a:rPr lang="en-US" dirty="0"/>
              <a:t>)</a:t>
            </a:r>
            <a:r>
              <a:rPr lang="sr-Cyrl-CS" b="1" dirty="0"/>
              <a:t> 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Cyrl-CS" dirty="0" err="1"/>
              <a:t>Рајт</a:t>
            </a:r>
            <a:r>
              <a:rPr lang="sr-Cyrl-CS" dirty="0"/>
              <a:t> је, као архитекта, урадио невероватан број пројеката, више од четири стотине конструисаних објекта у дугој каријери која би могла да се подели у две фазе. Свака фаза је довољно важна да подржи његово важно место у историји дизајна. Фаза «раног </a:t>
            </a:r>
            <a:r>
              <a:rPr lang="sr-Cyrl-CS" dirty="0" err="1"/>
              <a:t>Рајта</a:t>
            </a:r>
            <a:r>
              <a:rPr lang="sr-Cyrl-CS" dirty="0"/>
              <a:t>» се протеже од почетка његове каријере до отприлике двадесетих година 20. века. Друга фаза, «каснији </a:t>
            </a:r>
            <a:r>
              <a:rPr lang="sr-Cyrl-CS" dirty="0" err="1"/>
              <a:t>Рајт</a:t>
            </a:r>
            <a:r>
              <a:rPr lang="sr-Cyrl-CS" dirty="0"/>
              <a:t>», наставља се после тридесетих.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 err="1"/>
              <a:t>Рајт</a:t>
            </a:r>
            <a:r>
              <a:rPr lang="sr-Cyrl-CS" dirty="0"/>
              <a:t> је већ код својих раних пројеката, </a:t>
            </a:r>
            <a:r>
              <a:rPr lang="sr-Cyrl-CS" dirty="0" err="1"/>
              <a:t>преријских</a:t>
            </a:r>
            <a:r>
              <a:rPr lang="sr-Cyrl-CS" dirty="0"/>
              <a:t> кућа, успоставио ауторски печат и стил који ће се у будућности стално развијати. Ти пројекти на почетку каријере су му омогућили да изрази све оно што је сматрао важним. Показао је да је </a:t>
            </a:r>
            <a:r>
              <a:rPr lang="sr-Cyrl-CS" dirty="0" err="1"/>
              <a:t>резиденцијално</a:t>
            </a:r>
            <a:r>
              <a:rPr lang="sr-Cyrl-CS" dirty="0"/>
              <a:t> становање какво он нуди не само </a:t>
            </a:r>
            <a:r>
              <a:rPr lang="sr-Cyrl-CS" dirty="0" err="1"/>
              <a:t>функционалније</a:t>
            </a:r>
            <a:r>
              <a:rPr lang="sr-Cyrl-CS" dirty="0"/>
              <a:t> и прилагођено новим потребама већ да може бити престижно, јер је свака кућа имала свој лични печат како у архитектури споља тако и у унутрашњем простору и опремању ентеријера.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2142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b="1" dirty="0"/>
              <a:t>Френк </a:t>
            </a:r>
            <a:r>
              <a:rPr lang="sr-Cyrl-RS" b="1" dirty="0" err="1"/>
              <a:t>Лојд</a:t>
            </a:r>
            <a:r>
              <a:rPr lang="sr-Cyrl-RS" b="1" dirty="0"/>
              <a:t> </a:t>
            </a:r>
            <a:r>
              <a:rPr lang="sr-Cyrl-RS" b="1" dirty="0" err="1"/>
              <a:t>Рајт</a:t>
            </a:r>
            <a:r>
              <a:rPr lang="sr-Cyrl-RS" dirty="0"/>
              <a:t> (</a:t>
            </a:r>
            <a:r>
              <a:rPr lang="en-US" i="1" dirty="0"/>
              <a:t>Frank Lloyd Wright</a:t>
            </a:r>
            <a:r>
              <a:rPr lang="en-US" dirty="0"/>
              <a:t>)</a:t>
            </a:r>
            <a:r>
              <a:rPr lang="sr-Cyrl-CS" b="1" dirty="0"/>
              <a:t> 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Cyrl-CS" dirty="0"/>
              <a:t>Кућа </a:t>
            </a:r>
            <a:r>
              <a:rPr lang="sr-Cyrl-CS" dirty="0" err="1"/>
              <a:t>Винслоу</a:t>
            </a:r>
            <a:r>
              <a:rPr lang="sr-Cyrl-CS" dirty="0"/>
              <a:t> из 1894. у </a:t>
            </a:r>
            <a:r>
              <a:rPr lang="sr-Cyrl-CS" dirty="0" err="1"/>
              <a:t>Ривер</a:t>
            </a:r>
            <a:r>
              <a:rPr lang="sr-Cyrl-CS" dirty="0"/>
              <a:t> </a:t>
            </a:r>
            <a:r>
              <a:rPr lang="sr-Cyrl-CS" dirty="0" err="1"/>
              <a:t>Форесту</a:t>
            </a:r>
            <a:r>
              <a:rPr lang="sr-Cyrl-CS" dirty="0"/>
              <a:t> </a:t>
            </a:r>
            <a:r>
              <a:rPr lang="sr-Cyrl-CS" dirty="0" err="1"/>
              <a:t>кгај</a:t>
            </a:r>
            <a:r>
              <a:rPr lang="sr-Cyrl-CS" dirty="0"/>
              <a:t> Чикага, први је одлучан корак ка оригиналном изразу</a:t>
            </a:r>
            <a:r>
              <a:rPr lang="sr-Cyrl-CS" dirty="0" smtClean="0"/>
              <a:t>.</a:t>
            </a:r>
            <a:endParaRPr lang="en-US" dirty="0" smtClean="0"/>
          </a:p>
          <a:p>
            <a:r>
              <a:rPr lang="sr-Cyrl-CS" dirty="0"/>
              <a:t>Кућа </a:t>
            </a:r>
            <a:r>
              <a:rPr lang="sr-Cyrl-CS" dirty="0" err="1"/>
              <a:t>Хитцхок</a:t>
            </a:r>
            <a:r>
              <a:rPr lang="sr-Cyrl-CS" dirty="0"/>
              <a:t> (1900) у </a:t>
            </a:r>
            <a:r>
              <a:rPr lang="sr-Cyrl-CS" dirty="0" err="1"/>
              <a:t>Илиноису</a:t>
            </a:r>
            <a:r>
              <a:rPr lang="sr-Cyrl-CS" dirty="0"/>
              <a:t>, са кровом на </a:t>
            </a:r>
            <a:r>
              <a:rPr lang="sr-Cyrl-CS" dirty="0" err="1"/>
              <a:t>калкан</a:t>
            </a:r>
            <a:r>
              <a:rPr lang="sr-Cyrl-CS" dirty="0"/>
              <a:t> има дугачку надстрешницу и хоризонталне траке над прозорима, као и ниске зидове који се протежу споља на нивоу терена дајући му хоризонтални карактер. </a:t>
            </a:r>
            <a:r>
              <a:rPr lang="sr-Cyrl-CS" dirty="0" err="1"/>
              <a:t>Рајт</a:t>
            </a:r>
            <a:r>
              <a:rPr lang="sr-Cyrl-CS" dirty="0"/>
              <a:t> је тај приступ називао формом </a:t>
            </a:r>
            <a:r>
              <a:rPr lang="sr-Cyrl-CS" dirty="0" err="1"/>
              <a:t>преријске</a:t>
            </a:r>
            <a:r>
              <a:rPr lang="sr-Cyrl-CS" dirty="0"/>
              <a:t> куће, обухватајући везу широког пространог, равног пејзажа америчког средњег запада и објекта који се у тај амбијент добро </a:t>
            </a:r>
            <a:r>
              <a:rPr lang="sr-Cyrl-CS" dirty="0" smtClean="0"/>
              <a:t>уклапа</a:t>
            </a:r>
            <a:endParaRPr lang="en-US" dirty="0" smtClean="0"/>
          </a:p>
          <a:p>
            <a:r>
              <a:rPr lang="sr-Cyrl-CS" dirty="0"/>
              <a:t>Кућа Мартин (за власника компаније </a:t>
            </a:r>
            <a:r>
              <a:rPr lang="sr-Cyrl-CS" dirty="0" err="1"/>
              <a:t>Ларкин</a:t>
            </a:r>
            <a:r>
              <a:rPr lang="sr-Cyrl-CS" dirty="0"/>
              <a:t>) у својој основи има, први пут, наглашен растер у виду </a:t>
            </a:r>
            <a:r>
              <a:rPr lang="sr-Cyrl-CS" dirty="0" err="1"/>
              <a:t>ﬁне</a:t>
            </a:r>
            <a:r>
              <a:rPr lang="sr-Cyrl-CS" dirty="0"/>
              <a:t> мреже. Зграда </a:t>
            </a:r>
            <a:r>
              <a:rPr lang="sr-Cyrl-CS" dirty="0" err="1"/>
              <a:t>Ларкин</a:t>
            </a:r>
            <a:r>
              <a:rPr lang="sr-Cyrl-CS" dirty="0"/>
              <a:t> и кућа Мартин (саграђена такође 1904. године) за инвеститора Дарвина Д. Мартина, власника компаније </a:t>
            </a:r>
            <a:r>
              <a:rPr lang="sr-Cyrl-CS" dirty="0" err="1"/>
              <a:t>Ларкин</a:t>
            </a:r>
            <a:r>
              <a:rPr lang="sr-Cyrl-CS" dirty="0"/>
              <a:t>, показују </a:t>
            </a:r>
            <a:r>
              <a:rPr lang="sr-Cyrl-CS" dirty="0" err="1"/>
              <a:t>Рајтово</a:t>
            </a:r>
            <a:r>
              <a:rPr lang="sr-Cyrl-CS" dirty="0"/>
              <a:t> сазревање.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0976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b="1" dirty="0"/>
              <a:t>Френк </a:t>
            </a:r>
            <a:r>
              <a:rPr lang="sr-Cyrl-RS" b="1" dirty="0" err="1"/>
              <a:t>Лојд</a:t>
            </a:r>
            <a:r>
              <a:rPr lang="sr-Cyrl-RS" b="1" dirty="0"/>
              <a:t> </a:t>
            </a:r>
            <a:r>
              <a:rPr lang="sr-Cyrl-RS" b="1" dirty="0" err="1"/>
              <a:t>Рајт</a:t>
            </a:r>
            <a:r>
              <a:rPr lang="sr-Cyrl-RS" dirty="0"/>
              <a:t> (</a:t>
            </a:r>
            <a:r>
              <a:rPr lang="en-US" i="1" dirty="0"/>
              <a:t>Frank Lloyd Wright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Cyrl-RS" dirty="0" smtClean="0"/>
              <a:t>И на крају један од незаобилазних </a:t>
            </a:r>
            <a:r>
              <a:rPr lang="sr-Cyrl-CS" dirty="0" err="1" smtClean="0"/>
              <a:t>Рајтових</a:t>
            </a:r>
            <a:r>
              <a:rPr lang="sr-Cyrl-CS" dirty="0" smtClean="0"/>
              <a:t> </a:t>
            </a:r>
            <a:r>
              <a:rPr lang="sr-Cyrl-CS" dirty="0"/>
              <a:t>објеката </a:t>
            </a:r>
            <a:r>
              <a:rPr lang="sr-Cyrl-CS" dirty="0" smtClean="0"/>
              <a:t>кућа </a:t>
            </a:r>
            <a:r>
              <a:rPr lang="sr-Cyrl-CS" dirty="0"/>
              <a:t>на водопаду, </a:t>
            </a:r>
            <a:r>
              <a:rPr lang="sr-Latn-RS" dirty="0"/>
              <a:t>F</a:t>
            </a:r>
            <a:r>
              <a:rPr lang="en-US" dirty="0" err="1" smtClean="0"/>
              <a:t>alling</a:t>
            </a:r>
            <a:r>
              <a:rPr lang="en-US" dirty="0" smtClean="0"/>
              <a:t> </a:t>
            </a:r>
            <a:r>
              <a:rPr lang="sr-Latn-RS" dirty="0" smtClean="0"/>
              <a:t>W</a:t>
            </a:r>
            <a:r>
              <a:rPr lang="en-US" dirty="0" err="1" smtClean="0"/>
              <a:t>ater</a:t>
            </a:r>
            <a:r>
              <a:rPr lang="en-US" dirty="0" smtClean="0"/>
              <a:t> </a:t>
            </a:r>
            <a:r>
              <a:rPr lang="sr-Latn-RS" dirty="0" smtClean="0"/>
              <a:t>H</a:t>
            </a:r>
            <a:r>
              <a:rPr lang="en-US" dirty="0" err="1" smtClean="0"/>
              <a:t>ouse</a:t>
            </a:r>
            <a:r>
              <a:rPr lang="sr-Cyrl-CS" dirty="0" smtClean="0"/>
              <a:t>. </a:t>
            </a:r>
            <a:r>
              <a:rPr lang="sr-Cyrl-CS" dirty="0"/>
              <a:t>Овај објекат је изграђен између 1934 - 37. године за породицу </a:t>
            </a:r>
            <a:r>
              <a:rPr lang="sr-Cyrl-CS" dirty="0" err="1"/>
              <a:t>Кауфманн</a:t>
            </a:r>
            <a:r>
              <a:rPr lang="sr-Cyrl-CS" dirty="0"/>
              <a:t> на шумовитој локацији уз речицу Медвеђи поток у Пенсилванији. Композиција куће са вертикалним језгром обложеним локалним каменом и тракама ограда на платформама тераса од бетона које се надвијају над током реке и водопадом, представља један од </a:t>
            </a:r>
            <a:r>
              <a:rPr lang="sr-Cyrl-CS" dirty="0" err="1"/>
              <a:t>нејефектнијих</a:t>
            </a:r>
            <a:r>
              <a:rPr lang="sr-Cyrl-CS" dirty="0"/>
              <a:t> и </a:t>
            </a:r>
            <a:r>
              <a:rPr lang="sr-Cyrl-CS" dirty="0" err="1"/>
              <a:t>најромантичнијих</a:t>
            </a:r>
            <a:r>
              <a:rPr lang="sr-Cyrl-CS" dirty="0"/>
              <a:t> примера модерне архитектуре. Однос куће и богате природе која је окружује је изванредно успешан.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7624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b="1" dirty="0"/>
              <a:t>Френк </a:t>
            </a:r>
            <a:r>
              <a:rPr lang="sr-Cyrl-RS" b="1" dirty="0" err="1"/>
              <a:t>Лојд</a:t>
            </a:r>
            <a:r>
              <a:rPr lang="sr-Cyrl-RS" b="1" dirty="0"/>
              <a:t> </a:t>
            </a:r>
            <a:r>
              <a:rPr lang="sr-Cyrl-RS" b="1" dirty="0" err="1"/>
              <a:t>Рајт</a:t>
            </a:r>
            <a:r>
              <a:rPr lang="sr-Cyrl-RS" dirty="0"/>
              <a:t> (</a:t>
            </a:r>
            <a:r>
              <a:rPr lang="en-US" i="1" dirty="0"/>
              <a:t>Frank Lloyd Wright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CS" dirty="0" err="1"/>
              <a:t>Гугенхајмов</a:t>
            </a:r>
            <a:r>
              <a:rPr lang="sr-Cyrl-CS" dirty="0"/>
              <a:t> музеј (1943-1946) у Њујорку, </a:t>
            </a:r>
            <a:r>
              <a:rPr lang="sr-Cyrl-CS" dirty="0" err="1"/>
              <a:t>Рајт</a:t>
            </a:r>
            <a:r>
              <a:rPr lang="sr-Cyrl-CS" dirty="0"/>
              <a:t> је пројектовао у својим деведесетим годинама. Када су га упитали зашто је употребио рампу уместо уобичајених степеница, одговорио је да жели да се посетилац осећа удобно при уласку у зграду. Може лифтом отићи до задњег нивоа, а онда му се пружа отворен простор који силаском рампом може у потпуности да прегледа. Тиме је одређена и линија обиласка експоната.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94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b="1" dirty="0"/>
              <a:t>Френк </a:t>
            </a:r>
            <a:r>
              <a:rPr lang="sr-Cyrl-RS" b="1" dirty="0" err="1"/>
              <a:t>Лојд</a:t>
            </a:r>
            <a:r>
              <a:rPr lang="sr-Cyrl-RS" b="1" dirty="0"/>
              <a:t> </a:t>
            </a:r>
            <a:r>
              <a:rPr lang="sr-Cyrl-RS" b="1" dirty="0" err="1"/>
              <a:t>Рајт</a:t>
            </a:r>
            <a:r>
              <a:rPr lang="sr-Cyrl-RS" dirty="0"/>
              <a:t> (</a:t>
            </a:r>
            <a:r>
              <a:rPr lang="en-US" i="1" dirty="0"/>
              <a:t>Frank Lloyd Wright</a:t>
            </a:r>
            <a:r>
              <a:rPr lang="en-US" dirty="0"/>
              <a:t>)</a:t>
            </a:r>
            <a:r>
              <a:rPr lang="sr-Cyrl-CS" b="1" dirty="0"/>
              <a:t> 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33400" y="18288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r-Cyrl-RS" b="1" dirty="0" smtClean="0"/>
              <a:t>Кућа на водопаду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2895600"/>
            <a:ext cx="6172200" cy="2567427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b="1" dirty="0"/>
              <a:t>Френк </a:t>
            </a:r>
            <a:r>
              <a:rPr lang="sr-Cyrl-RS" b="1" dirty="0" err="1"/>
              <a:t>Лојд</a:t>
            </a:r>
            <a:r>
              <a:rPr lang="sr-Cyrl-RS" b="1" dirty="0"/>
              <a:t> </a:t>
            </a:r>
            <a:r>
              <a:rPr lang="sr-Cyrl-RS" b="1" dirty="0" err="1"/>
              <a:t>Рајт</a:t>
            </a:r>
            <a:r>
              <a:rPr lang="sr-Cyrl-RS" dirty="0"/>
              <a:t> (</a:t>
            </a:r>
            <a:r>
              <a:rPr lang="en-US" i="1" dirty="0"/>
              <a:t>Frank Lloyd Wright</a:t>
            </a:r>
            <a:r>
              <a:rPr lang="en-US" dirty="0"/>
              <a:t>)</a:t>
            </a:r>
            <a:r>
              <a:rPr lang="sr-Cyrl-CS" b="1" dirty="0"/>
              <a:t> 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6258" y="2743200"/>
            <a:ext cx="4470400" cy="3352800"/>
          </a:xfrm>
        </p:spPr>
      </p:pic>
      <p:sp>
        <p:nvSpPr>
          <p:cNvPr id="5" name="Rectangle 4"/>
          <p:cNvSpPr/>
          <p:nvPr/>
        </p:nvSpPr>
        <p:spPr>
          <a:xfrm>
            <a:off x="1066800" y="2057400"/>
            <a:ext cx="12077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b="1" dirty="0" smtClean="0"/>
              <a:t>Роби  </a:t>
            </a:r>
            <a:r>
              <a:rPr lang="sr-Cyrl-RS" b="1" dirty="0" err="1" smtClean="0"/>
              <a:t>хаус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3522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b="1" dirty="0"/>
              <a:t>Френк </a:t>
            </a:r>
            <a:r>
              <a:rPr lang="sr-Cyrl-RS" b="1" dirty="0" err="1"/>
              <a:t>Лојд</a:t>
            </a:r>
            <a:r>
              <a:rPr lang="sr-Cyrl-RS" b="1" dirty="0"/>
              <a:t> </a:t>
            </a:r>
            <a:r>
              <a:rPr lang="sr-Cyrl-RS" b="1" dirty="0" err="1"/>
              <a:t>Рајт</a:t>
            </a:r>
            <a:r>
              <a:rPr lang="sr-Cyrl-RS" dirty="0"/>
              <a:t> (</a:t>
            </a:r>
            <a:r>
              <a:rPr lang="en-US" i="1" dirty="0"/>
              <a:t>Frank Lloyd Wright</a:t>
            </a:r>
            <a:r>
              <a:rPr lang="en-US" dirty="0"/>
              <a:t>)</a:t>
            </a:r>
            <a:r>
              <a:rPr lang="sr-Cyrl-CS" b="1" dirty="0"/>
              <a:t> 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3429000"/>
            <a:ext cx="4349496" cy="2438400"/>
          </a:xfrm>
        </p:spPr>
      </p:pic>
      <p:sp>
        <p:nvSpPr>
          <p:cNvPr id="5" name="Rectangle 4"/>
          <p:cNvSpPr/>
          <p:nvPr/>
        </p:nvSpPr>
        <p:spPr>
          <a:xfrm>
            <a:off x="1066800" y="2209800"/>
            <a:ext cx="17840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b="1" dirty="0" smtClean="0"/>
              <a:t>Музеј </a:t>
            </a:r>
            <a:r>
              <a:rPr lang="sr-Cyrl-RS" b="1" dirty="0" err="1" smtClean="0"/>
              <a:t>Гугенхајм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26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 smtClean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 smtClean="0">
                <a:solidFill>
                  <a:schemeClr val="tx1"/>
                </a:solidFill>
              </a:rPr>
            </a:br>
            <a:r>
              <a:rPr lang="sr-Cyrl-RS" b="1" dirty="0"/>
              <a:t>Френк </a:t>
            </a:r>
            <a:r>
              <a:rPr lang="sr-Cyrl-RS" b="1" dirty="0" err="1"/>
              <a:t>Лојд</a:t>
            </a:r>
            <a:r>
              <a:rPr lang="sr-Cyrl-RS" b="1" dirty="0"/>
              <a:t> </a:t>
            </a:r>
            <a:r>
              <a:rPr lang="sr-Cyrl-RS" b="1" dirty="0" err="1"/>
              <a:t>Рајт</a:t>
            </a:r>
            <a:r>
              <a:rPr lang="sr-Cyrl-RS" dirty="0"/>
              <a:t> (</a:t>
            </a:r>
            <a:r>
              <a:rPr lang="en-US" i="1" dirty="0"/>
              <a:t>Frank Lloyd Wright</a:t>
            </a:r>
            <a:r>
              <a:rPr lang="en-US" dirty="0"/>
              <a:t>)</a:t>
            </a:r>
            <a:r>
              <a:rPr lang="sr-Cyrl-CS" b="1" dirty="0"/>
              <a:t> 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sr-Cyrl-RS" dirty="0"/>
              <a:t>Шта рећи о највећем уметнику у архитектури или архитекти у уметности.</a:t>
            </a:r>
            <a:endParaRPr lang="en-US" dirty="0"/>
          </a:p>
          <a:p>
            <a:r>
              <a:rPr lang="sr-Cyrl-RS" dirty="0"/>
              <a:t>	Његова дела говоре о </a:t>
            </a:r>
            <a:r>
              <a:rPr lang="sr-Cyrl-RS" dirty="0" err="1"/>
              <a:t>ванвремености</a:t>
            </a:r>
            <a:r>
              <a:rPr lang="sr-Cyrl-RS" dirty="0"/>
              <a:t> објеката које је створио, не само у форми, већ и у облику, конструкцији, дизајну, </a:t>
            </a:r>
            <a:r>
              <a:rPr lang="sr-Cyrl-RS" dirty="0" smtClean="0"/>
              <a:t>колори</a:t>
            </a:r>
            <a:r>
              <a:rPr lang="en-US" dirty="0" smtClean="0"/>
              <a:t>t</a:t>
            </a:r>
            <a:r>
              <a:rPr lang="sr-Cyrl-RS" dirty="0" smtClean="0"/>
              <a:t>у </a:t>
            </a:r>
            <a:r>
              <a:rPr lang="sr-Cyrl-RS" dirty="0"/>
              <a:t>– односно у свим </a:t>
            </a:r>
            <a:r>
              <a:rPr lang="sr-Cyrl-RS" dirty="0" smtClean="0"/>
              <a:t>с</a:t>
            </a:r>
            <a:r>
              <a:rPr lang="en-US" dirty="0" smtClean="0"/>
              <a:t>e</a:t>
            </a:r>
            <a:r>
              <a:rPr lang="sr-Cyrl-RS" dirty="0" err="1" smtClean="0"/>
              <a:t>гментима</a:t>
            </a:r>
            <a:r>
              <a:rPr lang="sr-Cyrl-RS" dirty="0" smtClean="0"/>
              <a:t> </a:t>
            </a:r>
            <a:r>
              <a:rPr lang="sr-Cyrl-RS" dirty="0"/>
              <a:t>битним за човека.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b="1" dirty="0"/>
              <a:t>Френк </a:t>
            </a:r>
            <a:r>
              <a:rPr lang="sr-Cyrl-RS" b="1" dirty="0" err="1"/>
              <a:t>Лојд</a:t>
            </a:r>
            <a:r>
              <a:rPr lang="sr-Cyrl-RS" b="1" dirty="0"/>
              <a:t> </a:t>
            </a:r>
            <a:r>
              <a:rPr lang="sr-Cyrl-RS" b="1" dirty="0" err="1"/>
              <a:t>Рајт</a:t>
            </a:r>
            <a:r>
              <a:rPr lang="sr-Cyrl-RS" dirty="0"/>
              <a:t> (</a:t>
            </a:r>
            <a:r>
              <a:rPr lang="en-US" i="1" dirty="0"/>
              <a:t>Frank Lloyd Wright</a:t>
            </a:r>
            <a:r>
              <a:rPr lang="en-US" dirty="0"/>
              <a:t>)</a:t>
            </a:r>
            <a:r>
              <a:rPr lang="sr-Cyrl-CS" b="1" dirty="0"/>
              <a:t> 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CS" dirty="0"/>
              <a:t>„Машина постаје </a:t>
            </a:r>
            <a:r>
              <a:rPr lang="sr-Cyrl-CS" dirty="0" err="1"/>
              <a:t>вриједнија</a:t>
            </a:r>
            <a:r>
              <a:rPr lang="sr-Cyrl-CS" dirty="0"/>
              <a:t> од града, машина је, ’окрутна, али поштена’, и стога развој комуникација, телефона, телеграфа, аутомобила, доводи до тога да чудовишне градске агломерације постају бескорисне. Морате ли бирати између лифта и аутомобила“, рекао је становницима Чикага,“ треба, наравно, одабрати аутомобил.“ За </a:t>
            </a:r>
            <a:r>
              <a:rPr lang="sr-Cyrl-CS" dirty="0" err="1"/>
              <a:t>Рајта</a:t>
            </a:r>
            <a:r>
              <a:rPr lang="sr-Cyrl-CS" dirty="0"/>
              <a:t>, као и за велики број архитеката, писаца, уметника на </a:t>
            </a:r>
            <a:r>
              <a:rPr lang="sr-Cyrl-CS" dirty="0" smtClean="0"/>
              <a:t>почетку</a:t>
            </a:r>
            <a:r>
              <a:rPr lang="en-US" dirty="0"/>
              <a:t> </a:t>
            </a:r>
            <a:r>
              <a:rPr lang="sr-Cyrl-CS" dirty="0" smtClean="0"/>
              <a:t>20</a:t>
            </a:r>
            <a:r>
              <a:rPr lang="sr-Cyrl-CS" dirty="0"/>
              <a:t>. века, град постаје највеће зло.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b="1" dirty="0"/>
              <a:t>Френк </a:t>
            </a:r>
            <a:r>
              <a:rPr lang="sr-Cyrl-RS" b="1" dirty="0" err="1"/>
              <a:t>Лојд</a:t>
            </a:r>
            <a:r>
              <a:rPr lang="sr-Cyrl-RS" b="1" dirty="0"/>
              <a:t> </a:t>
            </a:r>
            <a:r>
              <a:rPr lang="sr-Cyrl-RS" b="1" dirty="0" err="1"/>
              <a:t>Рајт</a:t>
            </a:r>
            <a:r>
              <a:rPr lang="sr-Cyrl-RS" dirty="0"/>
              <a:t> (</a:t>
            </a:r>
            <a:r>
              <a:rPr lang="en-US" i="1" dirty="0"/>
              <a:t>Frank Lloyd Wright</a:t>
            </a:r>
            <a:r>
              <a:rPr lang="en-US" dirty="0"/>
              <a:t>)</a:t>
            </a:r>
            <a:r>
              <a:rPr lang="sr-Cyrl-CS" b="1" dirty="0"/>
              <a:t> 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CS" dirty="0"/>
              <a:t>Не смемо заборавити да је </a:t>
            </a:r>
            <a:r>
              <a:rPr lang="sr-Cyrl-CS" dirty="0" err="1"/>
              <a:t>Рајт</a:t>
            </a:r>
            <a:r>
              <a:rPr lang="sr-Cyrl-CS" dirty="0"/>
              <a:t> увек размишљао у „појмовима природе” и „органске” архитектуре, и зато је његов начин како је отворио кућу према околини остао у сваком погледу изузетан. Разбијање кутије у ентеријеру само по себи није довољно. Треба наћи могућност дијалога са спољашњим светом, како би се околина апсорбовала у унутрашњост помоћу система тераса, надстрешница, тремова и пројекта просторија који прекида с традиционалном симетријом.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b="1" dirty="0"/>
              <a:t>Френк </a:t>
            </a:r>
            <a:r>
              <a:rPr lang="sr-Cyrl-RS" b="1" dirty="0" err="1"/>
              <a:t>Лојд</a:t>
            </a:r>
            <a:r>
              <a:rPr lang="sr-Cyrl-RS" b="1" dirty="0"/>
              <a:t> </a:t>
            </a:r>
            <a:r>
              <a:rPr lang="sr-Cyrl-RS" b="1" dirty="0" err="1"/>
              <a:t>Рајт</a:t>
            </a:r>
            <a:r>
              <a:rPr lang="sr-Cyrl-RS" dirty="0"/>
              <a:t> (</a:t>
            </a:r>
            <a:r>
              <a:rPr lang="en-US" i="1" dirty="0"/>
              <a:t>Frank Lloyd Wright</a:t>
            </a:r>
            <a:r>
              <a:rPr lang="en-US" dirty="0"/>
              <a:t>)</a:t>
            </a:r>
            <a:r>
              <a:rPr lang="sr-Cyrl-CS" b="1" dirty="0"/>
              <a:t> 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sz="2400" dirty="0"/>
              <a:t>Начин на који се куће уклапају у околину мењаће се толико колико се </a:t>
            </a:r>
            <a:r>
              <a:rPr lang="sr-Cyrl-CS" sz="2400" dirty="0" err="1"/>
              <a:t>Рајт</a:t>
            </a:r>
            <a:r>
              <a:rPr lang="sr-Cyrl-CS" sz="2400" dirty="0"/>
              <a:t> удаљује од прерије. Терасе са избочинама и балкони који под правим углом излазе из средишњег језгра, појавили су се </a:t>
            </a:r>
            <a:r>
              <a:rPr lang="sr-Cyrl-CS" sz="2400" dirty="0" smtClean="0"/>
              <a:t>већ</a:t>
            </a:r>
            <a:r>
              <a:rPr lang="en-US" sz="2400" dirty="0"/>
              <a:t>v</a:t>
            </a:r>
            <a:r>
              <a:rPr lang="sr-Cyrl-CS" sz="2400" dirty="0" smtClean="0"/>
              <a:t>1909</a:t>
            </a:r>
            <a:r>
              <a:rPr lang="sr-Cyrl-CS" sz="2400" dirty="0"/>
              <a:t>. године на Гале </a:t>
            </a:r>
            <a:r>
              <a:rPr lang="sr-Cyrl-CS" sz="2400" dirty="0" err="1"/>
              <a:t>Хоусе</a:t>
            </a:r>
            <a:r>
              <a:rPr lang="sr-Cyrl-CS" sz="2400" dirty="0"/>
              <a:t> у </a:t>
            </a:r>
            <a:r>
              <a:rPr lang="sr-Cyrl-CS" sz="2400" dirty="0" err="1"/>
              <a:t>Окланд</a:t>
            </a:r>
            <a:r>
              <a:rPr lang="sr-Cyrl-CS" sz="2400" dirty="0"/>
              <a:t> Парку и видно су утицали на немачке и холандске архитекте, иако посредно, захваљујући изложби одржаној у Берлину 1910. године. Често се истиче да и „правоуглу </a:t>
            </a:r>
            <a:r>
              <a:rPr lang="sr-Cyrl-CS" sz="2400" dirty="0" err="1"/>
              <a:t>декомпозицију</a:t>
            </a:r>
            <a:r>
              <a:rPr lang="sr-Cyrl-CS" sz="2400" dirty="0"/>
              <a:t>”, тако драгу следбеницима де </a:t>
            </a:r>
            <a:r>
              <a:rPr lang="sr-Cyrl-CS" sz="2400" dirty="0" err="1"/>
              <a:t>стајла</a:t>
            </a:r>
            <a:r>
              <a:rPr lang="sr-Cyrl-CS" sz="2400" dirty="0"/>
              <a:t>, дугујемо неким аспектима </a:t>
            </a:r>
            <a:r>
              <a:rPr lang="sr-Cyrl-CS" sz="2400" dirty="0" err="1"/>
              <a:t>Рајтовог</a:t>
            </a:r>
            <a:r>
              <a:rPr lang="sr-Cyrl-CS" sz="2400" dirty="0"/>
              <a:t> дела.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b="1" dirty="0"/>
              <a:t>Френк </a:t>
            </a:r>
            <a:r>
              <a:rPr lang="sr-Cyrl-RS" b="1" dirty="0" err="1"/>
              <a:t>Лојд</a:t>
            </a:r>
            <a:r>
              <a:rPr lang="sr-Cyrl-RS" b="1" dirty="0"/>
              <a:t> </a:t>
            </a:r>
            <a:r>
              <a:rPr lang="sr-Cyrl-RS" b="1" dirty="0" err="1"/>
              <a:t>Рајт</a:t>
            </a:r>
            <a:r>
              <a:rPr lang="sr-Cyrl-RS" dirty="0"/>
              <a:t> (</a:t>
            </a:r>
            <a:r>
              <a:rPr lang="en-US" i="1" dirty="0"/>
              <a:t>Frank Lloyd Wright</a:t>
            </a:r>
            <a:r>
              <a:rPr lang="en-US" dirty="0"/>
              <a:t>)</a:t>
            </a:r>
            <a:r>
              <a:rPr lang="sr-Cyrl-CS" b="1" dirty="0"/>
              <a:t> 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Cyrl-CS" dirty="0"/>
              <a:t>У последњим изванредно плодним годинама (</a:t>
            </a:r>
            <a:r>
              <a:rPr lang="sr-Cyrl-CS" dirty="0" err="1"/>
              <a:t>Рајт</a:t>
            </a:r>
            <a:r>
              <a:rPr lang="sr-Cyrl-CS" dirty="0"/>
              <a:t> је умро 1959), кад је предузимао све бројније и комплексније послове, </a:t>
            </a:r>
            <a:r>
              <a:rPr lang="sr-Cyrl-CS" dirty="0" err="1"/>
              <a:t>Рајт</a:t>
            </a:r>
            <a:r>
              <a:rPr lang="sr-Cyrl-CS" dirty="0"/>
              <a:t> је остао веран принципу хоризонтале, иако је често употребљавао косине и градио на неравном тлу. Остао је изван свих </a:t>
            </a:r>
            <a:r>
              <a:rPr lang="sr-Cyrl-CS" dirty="0" err="1"/>
              <a:t>класиﬁкација</a:t>
            </a:r>
            <a:r>
              <a:rPr lang="sr-Cyrl-CS" dirty="0"/>
              <a:t>, ексцентричан, оригиналан, није имао правих наследника, можда зато што није знао да сарађује, у оном смислу у којем су то знале са мање или више успеха његове европске колеге двадесетих година са својим једноставним и скромним решењима која су ипак створила колективни стил, да би на кохерентан начин оцртали портрет једног друштва и раздобља.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b="1" dirty="0"/>
              <a:t>Френк </a:t>
            </a:r>
            <a:r>
              <a:rPr lang="sr-Cyrl-RS" b="1" dirty="0" err="1"/>
              <a:t>Лојд</a:t>
            </a:r>
            <a:r>
              <a:rPr lang="sr-Cyrl-RS" b="1" dirty="0"/>
              <a:t> </a:t>
            </a:r>
            <a:r>
              <a:rPr lang="sr-Cyrl-RS" b="1" dirty="0" err="1"/>
              <a:t>Рајт</a:t>
            </a:r>
            <a:r>
              <a:rPr lang="sr-Cyrl-RS" dirty="0"/>
              <a:t> (</a:t>
            </a:r>
            <a:r>
              <a:rPr lang="en-US" i="1" dirty="0"/>
              <a:t>Frank Lloyd Wright</a:t>
            </a:r>
            <a:r>
              <a:rPr lang="en-US" dirty="0"/>
              <a:t>)</a:t>
            </a:r>
            <a:r>
              <a:rPr lang="sr-Cyrl-CS" b="1" dirty="0"/>
              <a:t> 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CS" dirty="0"/>
              <a:t>Иако је свака кућа различита, ниједна од њих не оставља утисак таштине, и не иде за тим да буде симбол моћи и престижа. Ниједна се од њих не истиче и не доминира околином, као што је данас, случај са извесним лудим вилама на мору, саграђеним на гребенима. У њима нема ни подрума ни поткровља. Уместо тога постоји велики кров, често с косинама изведеним изванредно умешно како је то захтевао сам положај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b="1" dirty="0"/>
              <a:t>Френк </a:t>
            </a:r>
            <a:r>
              <a:rPr lang="sr-Cyrl-RS" b="1" dirty="0" err="1"/>
              <a:t>Лојд</a:t>
            </a:r>
            <a:r>
              <a:rPr lang="sr-Cyrl-RS" b="1" dirty="0"/>
              <a:t> </a:t>
            </a:r>
            <a:r>
              <a:rPr lang="sr-Cyrl-RS" b="1" dirty="0" err="1"/>
              <a:t>Рајт</a:t>
            </a:r>
            <a:r>
              <a:rPr lang="sr-Cyrl-RS" dirty="0"/>
              <a:t> (</a:t>
            </a:r>
            <a:r>
              <a:rPr lang="en-US" i="1" dirty="0"/>
              <a:t>Frank Lloyd Wright</a:t>
            </a:r>
            <a:r>
              <a:rPr lang="en-US" dirty="0"/>
              <a:t>)</a:t>
            </a:r>
            <a:r>
              <a:rPr lang="sr-Cyrl-CS" b="1" dirty="0"/>
              <a:t> 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dirty="0"/>
              <a:t>Он је волео ватру, око које се људи окупљају, ватру око које се свакодневно окупља породица. Камин је врло важан у конструкцији сваке куће. Камин није само срце куће, већ и осовина око које се организује унутрашњи простор, и управо по тој изванредној замисли, по својим слободним пројектима и радикалности </a:t>
            </a:r>
            <a:r>
              <a:rPr lang="sr-Cyrl-CS" dirty="0" err="1"/>
              <a:t>Рајт</a:t>
            </a:r>
            <a:r>
              <a:rPr lang="sr-Cyrl-CS" dirty="0"/>
              <a:t> се разликује од својих европских колега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b="1" dirty="0"/>
              <a:t>Френк </a:t>
            </a:r>
            <a:r>
              <a:rPr lang="sr-Cyrl-RS" b="1" dirty="0" err="1"/>
              <a:t>Лојд</a:t>
            </a:r>
            <a:r>
              <a:rPr lang="sr-Cyrl-RS" b="1" dirty="0"/>
              <a:t> </a:t>
            </a:r>
            <a:r>
              <a:rPr lang="sr-Cyrl-RS" b="1" dirty="0" err="1"/>
              <a:t>Рајт</a:t>
            </a:r>
            <a:r>
              <a:rPr lang="sr-Cyrl-RS" dirty="0"/>
              <a:t> (</a:t>
            </a:r>
            <a:r>
              <a:rPr lang="en-US" i="1" dirty="0"/>
              <a:t>Frank Lloyd Wright</a:t>
            </a:r>
            <a:r>
              <a:rPr lang="en-US" dirty="0"/>
              <a:t>)</a:t>
            </a:r>
            <a:r>
              <a:rPr lang="sr-Cyrl-CS" b="1" dirty="0"/>
              <a:t> 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dirty="0"/>
              <a:t>За њега је окосница била дневна соба, врло често смештена на простору целог приземља да би се понекад захватио и спрат, где се са галерија улази у собе. Све што се догађа у породици (читање, забава, примање, обеди и вечере) одвија се у том простору. Тако је у неким кућама из тридесетих година као што је, на пример, кућа </a:t>
            </a:r>
            <a:r>
              <a:rPr lang="sr-Cyrl-CS" dirty="0" err="1"/>
              <a:t>Wинклер</a:t>
            </a:r>
            <a:r>
              <a:rPr lang="sr-Cyrl-CS" dirty="0"/>
              <a:t>, кухиња део дневне собе.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2507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2003</TotalTime>
  <Words>1009</Words>
  <Application>Microsoft Office PowerPoint</Application>
  <PresentationFormat>On-screen Show (4:3)</PresentationFormat>
  <Paragraphs>43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Trek</vt:lpstr>
      <vt:lpstr>АКАДЕМИЈА ТЕХНИЧКО – УМЕТНИЧКИХ СТРУКОВНИХ СТУДИЈА БЕОГРАД ВИСОКА ГРАЂЕВИНСКО ГЕОДЕТСКА ШКОЛА</vt:lpstr>
      <vt:lpstr>САВРЕМЕНА АРХИТЕКТУРА  Френк Лојд Рајт (Frank Lloyd Wright) </vt:lpstr>
      <vt:lpstr>САВРЕМЕНА АРХИТЕКТУРА  Френк Лојд Рајт (Frank Lloyd Wright) </vt:lpstr>
      <vt:lpstr>САВРЕМЕНА АРХИТЕКТУРА  Френк Лојд Рајт (Frank Lloyd Wright) </vt:lpstr>
      <vt:lpstr>САВРЕМЕНА АРХИТЕКТУРА  Френк Лојд Рајт (Frank Lloyd Wright) </vt:lpstr>
      <vt:lpstr>САВРЕМЕНА АРХИТЕКТУРА  Френк Лојд Рајт (Frank Lloyd Wright) </vt:lpstr>
      <vt:lpstr>САВРЕМЕНА АРХИТЕКТУРА  Френк Лојд Рајт (Frank Lloyd Wright) </vt:lpstr>
      <vt:lpstr>САВРЕМЕНА АРХИТЕКТУРА  Френк Лојд Рајт (Frank Lloyd Wright) </vt:lpstr>
      <vt:lpstr>САВРЕМЕНА АРХИТЕКТУРА  Френк Лојд Рајт (Frank Lloyd Wright) </vt:lpstr>
      <vt:lpstr>САВРЕМЕНА АРХИТЕКТУРА  Френк Лојд Рајт (Frank Lloyd Wright) </vt:lpstr>
      <vt:lpstr>САВРЕМЕНА АРХИТЕКТУРА  Френк Лојд Рајт (Frank Lloyd Wright) </vt:lpstr>
      <vt:lpstr>САВРЕМЕНА АРХИТЕКТУРА  Френк Лојд Рајт (Frank Lloyd Wright</vt:lpstr>
      <vt:lpstr>САВРЕМЕНА АРХИТЕКТУРА  Френк Лојд Рајт (Frank Lloyd Wright</vt:lpstr>
      <vt:lpstr>САВРЕМЕНА АРХИТЕКТУРА  Френк Лојд Рајт (Frank Lloyd Wright) </vt:lpstr>
      <vt:lpstr>САВРЕМЕНА АРХИТЕКТУРА  Френк Лојд Рајт (Frank Lloyd Wright) </vt:lpstr>
      <vt:lpstr>САВРЕМЕНА АРХИТЕКТУРА  Френк Лојд Рајт (Frank Lloyd Wright) 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Sale</dc:creator>
  <cp:lastModifiedBy>Zivkovici</cp:lastModifiedBy>
  <cp:revision>63</cp:revision>
  <dcterms:created xsi:type="dcterms:W3CDTF">2012-12-17T09:27:09Z</dcterms:created>
  <dcterms:modified xsi:type="dcterms:W3CDTF">2020-11-03T15:23:41Z</dcterms:modified>
</cp:coreProperties>
</file>