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72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11/24/2020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85000" lnSpcReduction="2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РЕКОНСТРУКЦИЈА ОБЈЕКАТА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IV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r>
              <a:rPr lang="sr-Cyrl-CS" b="1" dirty="0"/>
              <a:t>ИСТОРИЈСКИ КОНТЕКСТ</a:t>
            </a:r>
            <a:endParaRPr lang="en-US" b="1" dirty="0"/>
          </a:p>
          <a:p>
            <a:r>
              <a:rPr lang="sr-Cyrl-CS" b="1" dirty="0" smtClean="0"/>
              <a:t> </a:t>
            </a:r>
            <a:endParaRPr lang="en-US" dirty="0" smtClean="0"/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524000"/>
            <a:ext cx="8382000" cy="4556125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/>
              <a:t>У историјским центрима градова инфраструктура и комуналне инсталације су дотрајале, колски и пешачки саобраћај није решен, а са друге стране се јавља проблем притиска на центар као центра друштвених </a:t>
            </a:r>
            <a:r>
              <a:rPr lang="sr-Cyrl-CS" dirty="0" smtClean="0"/>
              <a:t>догађања </a:t>
            </a:r>
            <a:r>
              <a:rPr lang="sr-Cyrl-CS" dirty="0"/>
              <a:t>и пословних </a:t>
            </a:r>
            <a:r>
              <a:rPr lang="sr-Cyrl-CS" dirty="0" err="1"/>
              <a:t>активности.У</a:t>
            </a:r>
            <a:r>
              <a:rPr lang="sr-Cyrl-CS" dirty="0"/>
              <a:t> смислу становања , активно становништво се сели у комфорнија </a:t>
            </a:r>
            <a:r>
              <a:rPr lang="sr-Cyrl-CS" dirty="0" smtClean="0"/>
              <a:t>предграђа</a:t>
            </a:r>
            <a:r>
              <a:rPr lang="sr-Cyrl-CS" dirty="0"/>
              <a:t>, док у центру остаје нижи слојеви и неактивно становништво.</a:t>
            </a:r>
            <a:endParaRPr lang="en-US" dirty="0"/>
          </a:p>
          <a:p>
            <a:r>
              <a:rPr lang="sr-Cyrl-CS" dirty="0"/>
              <a:t>Проширење интереса заштите од појединачних објеката на блокове, четврти и насеља па и читаве градове дају проблему урбани аспект што је новина у ’’активној заштити’’.</a:t>
            </a:r>
            <a:endParaRPr lang="en-US" dirty="0"/>
          </a:p>
          <a:p>
            <a:r>
              <a:rPr lang="sr-Cyrl-CS" dirty="0"/>
              <a:t>Савремени поступак ’’активне заштите’’ подразумева израду детаљне </a:t>
            </a:r>
            <a:r>
              <a:rPr lang="sr-Cyrl-CS" dirty="0" smtClean="0"/>
              <a:t>научно-техничке </a:t>
            </a:r>
            <a:r>
              <a:rPr lang="sr-Cyrl-CS" dirty="0"/>
              <a:t>документације. Овим </a:t>
            </a:r>
            <a:r>
              <a:rPr lang="sr-Cyrl-CS" dirty="0" smtClean="0"/>
              <a:t>увођењем </a:t>
            </a:r>
            <a:r>
              <a:rPr lang="sr-Cyrl-CS" dirty="0"/>
              <a:t>научних поступака се избегава свака могућност импровизације.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458200" cy="4556125"/>
          </a:xfrm>
        </p:spPr>
        <p:txBody>
          <a:bodyPr>
            <a:normAutofit fontScale="62500" lnSpcReduction="20000"/>
          </a:bodyPr>
          <a:lstStyle/>
          <a:p>
            <a:r>
              <a:rPr lang="sr-Cyrl-CS" dirty="0"/>
              <a:t>Ревитализација представља најефикаснију методу очувања и одржавања старих </a:t>
            </a:r>
            <a:r>
              <a:rPr lang="sr-Cyrl-CS" dirty="0" smtClean="0"/>
              <a:t>гра</a:t>
            </a:r>
            <a:r>
              <a:rPr lang="sr-Cyrl-RS" dirty="0" smtClean="0"/>
              <a:t>ђ</a:t>
            </a:r>
            <a:r>
              <a:rPr lang="sr-Cyrl-CS" dirty="0" smtClean="0"/>
              <a:t>евина </a:t>
            </a:r>
            <a:r>
              <a:rPr lang="sr-Cyrl-CS" dirty="0"/>
              <a:t>и делова историјских језгара. У преводу ’’поновни живот’’ , ревитализација означава предузимање свих потребних мера за обнову </a:t>
            </a:r>
            <a:r>
              <a:rPr lang="sr-Cyrl-CS" dirty="0" smtClean="0"/>
              <a:t>живота градитељског </a:t>
            </a:r>
            <a:r>
              <a:rPr lang="sr-Cyrl-CS" dirty="0"/>
              <a:t>наследја, које осигуравају садржајне, техничке и финансијске услове трајног одржавања старих </a:t>
            </a:r>
            <a:r>
              <a:rPr lang="sr-Cyrl-CS" dirty="0" smtClean="0"/>
              <a:t>грађевина </a:t>
            </a:r>
            <a:r>
              <a:rPr lang="sr-Cyrl-CS" dirty="0"/>
              <a:t>и амбијената.</a:t>
            </a:r>
            <a:endParaRPr lang="en-US" dirty="0"/>
          </a:p>
          <a:p>
            <a:r>
              <a:rPr lang="sr-Cyrl-CS" dirty="0"/>
              <a:t>Послератне  критике упућене ’’пасивном’’ </a:t>
            </a:r>
            <a:r>
              <a:rPr lang="sr-Cyrl-CS" dirty="0" smtClean="0"/>
              <a:t>режиму заштите </a:t>
            </a:r>
            <a:r>
              <a:rPr lang="sr-Cyrl-CS" dirty="0"/>
              <a:t>н е обухватају само конзерваторске службе, већ и урбанистичке које су не често </a:t>
            </a:r>
            <a:r>
              <a:rPr lang="sr-Cyrl-CS" dirty="0" err="1"/>
              <a:t>заобилазиле</a:t>
            </a:r>
            <a:r>
              <a:rPr lang="sr-Cyrl-CS" dirty="0"/>
              <a:t> историјска подручја сматрајући их доменом конзерваторских интереса па су их  урбанистички посматрале као празне зоне што је довело до наглог пропадања и </a:t>
            </a:r>
            <a:r>
              <a:rPr lang="sr-Cyrl-CS" dirty="0" err="1"/>
              <a:t>девастирања</a:t>
            </a:r>
            <a:r>
              <a:rPr lang="sr-Cyrl-CS" dirty="0"/>
              <a:t> тих зона. </a:t>
            </a:r>
            <a:endParaRPr lang="en-US" dirty="0"/>
          </a:p>
          <a:p>
            <a:r>
              <a:rPr lang="sr-Cyrl-CS" dirty="0"/>
              <a:t>Нови погледи и ставови у ствари мењају ово мишљење и подстиче укључивање заштићених делова у савремени начин живота, што се обавља низом методолошких поступака реконструкције.</a:t>
            </a:r>
            <a:endParaRPr lang="en-US" dirty="0"/>
          </a:p>
          <a:p>
            <a:pPr lvl="8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671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</a:t>
            </a:r>
            <a:r>
              <a:rPr lang="sr-Cyrl-CS" dirty="0" smtClean="0">
                <a:effectLst/>
              </a:rPr>
              <a:t>КОНТЕКСТ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sr-Cyrl-CS" dirty="0"/>
              <a:t>Поједини историјски делови градова представљају у урбанистичком смислу културно наследје прошлости. Њихова разноликост, као и специфичности захтевају индивидуалан приступ реконструкцији.</a:t>
            </a:r>
            <a:endParaRPr lang="en-US" dirty="0"/>
          </a:p>
          <a:p>
            <a:r>
              <a:rPr lang="sr-Cyrl-CS" dirty="0"/>
              <a:t>Под појмом градитељско наследје подразумевају се непокретна културна добра настала људским радом од праисторије до савремених градитељских остварења.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Заштита градитељског наследја изразито је </a:t>
            </a:r>
            <a:r>
              <a:rPr lang="sr-Cyrl-CS" dirty="0" err="1"/>
              <a:t>милтидисциплинарна</a:t>
            </a:r>
            <a:r>
              <a:rPr lang="sr-Cyrl-CS" dirty="0"/>
              <a:t> активност и окупља на истом задатку; архитекте-пројектанте, архитекте-конзерваторе, архитекте-урбанисте, историчаре уметности, археологе, етнологе, </a:t>
            </a:r>
            <a:r>
              <a:rPr lang="sr-Cyrl-CS" dirty="0" smtClean="0"/>
              <a:t>гра</a:t>
            </a:r>
            <a:r>
              <a:rPr lang="sr-Cyrl-RS" dirty="0"/>
              <a:t>ђ</a:t>
            </a:r>
            <a:r>
              <a:rPr lang="sr-Cyrl-CS" dirty="0" err="1" smtClean="0"/>
              <a:t>евинаре</a:t>
            </a:r>
            <a:r>
              <a:rPr lang="sr-Cyrl-CS" dirty="0"/>
              <a:t>, а према потребама и правнике, социологе, економисте, керамичаре, рестаураторе и друге стручњаке. </a:t>
            </a:r>
            <a:endParaRPr lang="en-US" dirty="0"/>
          </a:p>
          <a:p>
            <a:r>
              <a:rPr lang="sr-Cyrl-CS" dirty="0"/>
              <a:t>Комплексно сагледавање проблема и осећај за меру су неопходни предуслови за успешно обављање послова везаних за реконструкцију у заштићеним зонама са изразитим споменичким вредностима.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0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Вредности градитељског наследја проистичу из </a:t>
            </a:r>
            <a:r>
              <a:rPr lang="sr-Cyrl-CS" dirty="0"/>
              <a:t>њ</a:t>
            </a:r>
            <a:r>
              <a:rPr lang="sr-Cyrl-CS" dirty="0" smtClean="0"/>
              <a:t>ихових </a:t>
            </a:r>
            <a:r>
              <a:rPr lang="sr-Cyrl-CS" dirty="0"/>
              <a:t>особина: </a:t>
            </a:r>
            <a:endParaRPr lang="en-US" dirty="0"/>
          </a:p>
          <a:p>
            <a:pPr lvl="0"/>
            <a:r>
              <a:rPr lang="sr-Cyrl-CS" dirty="0"/>
              <a:t>историјска вредност</a:t>
            </a:r>
            <a:endParaRPr lang="en-US" dirty="0"/>
          </a:p>
          <a:p>
            <a:pPr lvl="0"/>
            <a:r>
              <a:rPr lang="sr-Cyrl-CS" dirty="0"/>
              <a:t>вредност старости</a:t>
            </a:r>
            <a:endParaRPr lang="en-US" dirty="0"/>
          </a:p>
          <a:p>
            <a:pPr lvl="0"/>
            <a:r>
              <a:rPr lang="sr-Cyrl-CS" dirty="0"/>
              <a:t>уметничка вредност</a:t>
            </a:r>
            <a:endParaRPr lang="en-US" dirty="0"/>
          </a:p>
          <a:p>
            <a:pPr lvl="0"/>
            <a:r>
              <a:rPr lang="sr-Cyrl-CS" dirty="0"/>
              <a:t>амбијентална вредност</a:t>
            </a:r>
            <a:endParaRPr lang="en-US" dirty="0"/>
          </a:p>
          <a:p>
            <a:pPr lvl="0"/>
            <a:r>
              <a:rPr lang="sr-Cyrl-CS" dirty="0"/>
              <a:t>урбанистичка вредност</a:t>
            </a:r>
            <a:endParaRPr lang="en-US" dirty="0"/>
          </a:p>
          <a:p>
            <a:pPr lvl="0"/>
            <a:r>
              <a:rPr lang="sr-Cyrl-CS" dirty="0"/>
              <a:t>вредност изворности</a:t>
            </a:r>
            <a:endParaRPr lang="en-US" dirty="0"/>
          </a:p>
          <a:p>
            <a:pPr lvl="0"/>
            <a:r>
              <a:rPr lang="sr-Cyrl-CS" dirty="0"/>
              <a:t>вредност реткости</a:t>
            </a:r>
            <a:endParaRPr lang="en-US" dirty="0"/>
          </a:p>
          <a:p>
            <a:pPr lvl="0"/>
            <a:r>
              <a:rPr lang="sr-Cyrl-CS" dirty="0"/>
              <a:t>вредност репрезентативности</a:t>
            </a:r>
            <a:endParaRPr lang="en-US" dirty="0"/>
          </a:p>
          <a:p>
            <a:pPr lvl="0"/>
            <a:r>
              <a:rPr lang="sr-Cyrl-CS" dirty="0"/>
              <a:t>вредност целовитости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dirty="0"/>
              <a:t>По функцији историјске целине и </a:t>
            </a:r>
            <a:r>
              <a:rPr lang="sr-Cyrl-CS" sz="1800" dirty="0" smtClean="0"/>
              <a:t>грађевине </a:t>
            </a:r>
            <a:r>
              <a:rPr lang="sr-Cyrl-CS" sz="1800" dirty="0"/>
              <a:t>могу имати:</a:t>
            </a:r>
            <a:endParaRPr lang="en-US" sz="1800" dirty="0"/>
          </a:p>
          <a:p>
            <a:pPr lvl="0"/>
            <a:r>
              <a:rPr lang="sr-Cyrl-CS" sz="1800" dirty="0"/>
              <a:t>научни значај</a:t>
            </a:r>
            <a:endParaRPr lang="en-US" sz="1800" dirty="0"/>
          </a:p>
          <a:p>
            <a:pPr lvl="0"/>
            <a:r>
              <a:rPr lang="sr-Cyrl-CS" sz="1800" dirty="0"/>
              <a:t>васпитни значај</a:t>
            </a:r>
            <a:endParaRPr lang="en-US" sz="1800" dirty="0"/>
          </a:p>
          <a:p>
            <a:pPr lvl="0"/>
            <a:r>
              <a:rPr lang="sr-Cyrl-CS" sz="1800" dirty="0"/>
              <a:t>културни значај</a:t>
            </a:r>
            <a:endParaRPr lang="en-US" sz="1800" dirty="0"/>
          </a:p>
          <a:p>
            <a:pPr lvl="0"/>
            <a:r>
              <a:rPr lang="sr-Cyrl-CS" sz="1800" dirty="0"/>
              <a:t>култни значај</a:t>
            </a:r>
            <a:endParaRPr lang="en-US" sz="1800" dirty="0"/>
          </a:p>
          <a:p>
            <a:pPr lvl="0"/>
            <a:r>
              <a:rPr lang="sr-Cyrl-CS" sz="1800" dirty="0"/>
              <a:t>привредни значај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О историографији заштите градитељског наследја говоре нам следећи извори:</a:t>
            </a:r>
            <a:endParaRPr lang="en-US" dirty="0"/>
          </a:p>
          <a:p>
            <a:pPr lvl="0"/>
            <a:r>
              <a:rPr lang="sr-Cyrl-CS" dirty="0"/>
              <a:t>графички извори</a:t>
            </a:r>
            <a:endParaRPr lang="en-US" dirty="0"/>
          </a:p>
          <a:p>
            <a:pPr lvl="0"/>
            <a:r>
              <a:rPr lang="sr-Cyrl-CS" dirty="0"/>
              <a:t>писани историјски извори</a:t>
            </a:r>
            <a:endParaRPr lang="en-US" dirty="0"/>
          </a:p>
          <a:p>
            <a:pPr lvl="0"/>
            <a:r>
              <a:rPr lang="sr-Cyrl-CS" dirty="0"/>
              <a:t>нормативна акта</a:t>
            </a:r>
            <a:endParaRPr lang="en-US" dirty="0"/>
          </a:p>
          <a:p>
            <a:pPr lvl="0"/>
            <a:r>
              <a:rPr lang="sr-Cyrl-CS" dirty="0"/>
              <a:t>сведочења старих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Према еволутивним фазама </a:t>
            </a:r>
            <a:r>
              <a:rPr lang="sr-Cyrl-CS" dirty="0" smtClean="0"/>
              <a:t>грађа </a:t>
            </a:r>
            <a:r>
              <a:rPr lang="sr-Cyrl-CS" dirty="0"/>
              <a:t>о теорији заштите културних добара се дели на :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стари век ( до краја </a:t>
            </a:r>
            <a:r>
              <a:rPr lang="sr-Latn-RS" dirty="0" smtClean="0"/>
              <a:t>V</a:t>
            </a:r>
            <a:r>
              <a:rPr lang="sr-Cyrl-CS" dirty="0" smtClean="0"/>
              <a:t> </a:t>
            </a:r>
            <a:r>
              <a:rPr lang="sr-Cyrl-CS" dirty="0"/>
              <a:t>века </a:t>
            </a:r>
            <a:r>
              <a:rPr lang="sr-Cyrl-CS" dirty="0" err="1"/>
              <a:t>н.е</a:t>
            </a:r>
            <a:r>
              <a:rPr lang="sr-Cyrl-CS" dirty="0"/>
              <a:t>.)</a:t>
            </a:r>
            <a:endParaRPr lang="en-US" dirty="0"/>
          </a:p>
          <a:p>
            <a:pPr lvl="0"/>
            <a:r>
              <a:rPr lang="sr-Cyrl-CS" dirty="0"/>
              <a:t>средњи век (од краја В века до средине </a:t>
            </a:r>
            <a:r>
              <a:rPr lang="sr-Cyrl-CS" dirty="0" smtClean="0"/>
              <a:t>X</a:t>
            </a:r>
            <a:r>
              <a:rPr lang="sr-Latn-RS" dirty="0" smtClean="0"/>
              <a:t>V</a:t>
            </a:r>
            <a:r>
              <a:rPr lang="sr-Cyrl-CS" dirty="0" smtClean="0"/>
              <a:t> </a:t>
            </a:r>
            <a:r>
              <a:rPr lang="sr-Cyrl-CS" dirty="0"/>
              <a:t>века)</a:t>
            </a:r>
            <a:endParaRPr lang="en-US" dirty="0"/>
          </a:p>
          <a:p>
            <a:pPr lvl="0"/>
            <a:r>
              <a:rPr lang="sr-Cyrl-CS" dirty="0"/>
              <a:t>ренесанса и барок (од средине </a:t>
            </a:r>
            <a:r>
              <a:rPr lang="sr-Cyrl-CS" dirty="0" smtClean="0"/>
              <a:t>X</a:t>
            </a:r>
            <a:r>
              <a:rPr lang="sr-Latn-RS" dirty="0" smtClean="0"/>
              <a:t>V</a:t>
            </a:r>
            <a:r>
              <a:rPr lang="sr-Cyrl-CS" dirty="0" smtClean="0"/>
              <a:t> </a:t>
            </a:r>
            <a:r>
              <a:rPr lang="sr-Cyrl-CS" dirty="0"/>
              <a:t>века до средине </a:t>
            </a:r>
            <a:r>
              <a:rPr lang="sr-Cyrl-CS" dirty="0" smtClean="0"/>
              <a:t>X</a:t>
            </a:r>
            <a:r>
              <a:rPr lang="sr-Latn-RS" dirty="0" smtClean="0"/>
              <a:t>VII</a:t>
            </a:r>
            <a:r>
              <a:rPr lang="sr-Cyrl-CS" dirty="0" smtClean="0"/>
              <a:t> </a:t>
            </a:r>
            <a:r>
              <a:rPr lang="sr-Cyrl-CS" dirty="0"/>
              <a:t>века)</a:t>
            </a:r>
            <a:endParaRPr lang="en-US" dirty="0"/>
          </a:p>
          <a:p>
            <a:pPr lvl="0"/>
            <a:r>
              <a:rPr lang="sr-Cyrl-CS" dirty="0"/>
              <a:t>период класицистичке заштите (од средине </a:t>
            </a:r>
            <a:r>
              <a:rPr lang="sr-Cyrl-CS" dirty="0" smtClean="0"/>
              <a:t>X</a:t>
            </a:r>
            <a:r>
              <a:rPr lang="sr-Latn-RS" dirty="0" smtClean="0"/>
              <a:t>VIII</a:t>
            </a:r>
            <a:r>
              <a:rPr lang="sr-Cyrl-CS" dirty="0" smtClean="0"/>
              <a:t> </a:t>
            </a:r>
            <a:r>
              <a:rPr lang="sr-Cyrl-CS" dirty="0"/>
              <a:t>века до средине </a:t>
            </a:r>
            <a:r>
              <a:rPr lang="sr-Cyrl-CS" dirty="0" smtClean="0"/>
              <a:t>X</a:t>
            </a:r>
            <a:r>
              <a:rPr lang="sr-Latn-RS" dirty="0" smtClean="0"/>
              <a:t>I</a:t>
            </a:r>
            <a:r>
              <a:rPr lang="sr-Cyrl-CS" dirty="0" smtClean="0"/>
              <a:t>X </a:t>
            </a:r>
            <a:r>
              <a:rPr lang="sr-Cyrl-CS" dirty="0"/>
              <a:t>века)</a:t>
            </a:r>
            <a:endParaRPr lang="en-US" dirty="0"/>
          </a:p>
          <a:p>
            <a:pPr lvl="0"/>
            <a:r>
              <a:rPr lang="sr-Cyrl-CS" dirty="0"/>
              <a:t>период романистичке заштите ( од средине до краја </a:t>
            </a:r>
            <a:r>
              <a:rPr lang="sr-Cyrl-CS" dirty="0" smtClean="0"/>
              <a:t>X</a:t>
            </a:r>
            <a:r>
              <a:rPr lang="sr-Latn-RS" dirty="0" smtClean="0"/>
              <a:t>IX</a:t>
            </a:r>
            <a:r>
              <a:rPr lang="sr-Cyrl-CS" dirty="0" smtClean="0"/>
              <a:t> </a:t>
            </a:r>
            <a:r>
              <a:rPr lang="sr-Cyrl-CS" dirty="0"/>
              <a:t>века)</a:t>
            </a:r>
            <a:endParaRPr lang="en-US" dirty="0"/>
          </a:p>
          <a:p>
            <a:pPr lvl="0"/>
            <a:r>
              <a:rPr lang="sr-Cyrl-CS" dirty="0"/>
              <a:t>период биолошке заштите (од краја </a:t>
            </a:r>
            <a:r>
              <a:rPr lang="sr-Cyrl-CS" dirty="0" smtClean="0"/>
              <a:t>XX </a:t>
            </a:r>
            <a:r>
              <a:rPr lang="sr-Cyrl-CS" dirty="0"/>
              <a:t>века до средине XX века)</a:t>
            </a:r>
            <a:endParaRPr lang="en-US" dirty="0"/>
          </a:p>
          <a:p>
            <a:pPr lvl="0"/>
            <a:r>
              <a:rPr lang="sr-Cyrl-CS" dirty="0"/>
              <a:t>период активне заштите (после </a:t>
            </a:r>
            <a:r>
              <a:rPr lang="sr-Cyrl-CS" dirty="0" smtClean="0"/>
              <a:t> </a:t>
            </a:r>
            <a:r>
              <a:rPr lang="sr-Cyrl-CS" dirty="0"/>
              <a:t>светског рата)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/>
              <a:t>Повеље и конвенције 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Новост у приступу заштити је да заштита целина које не морају да буду само споменичке вредности већ је и амбијентална вредност вредна заштите</a:t>
            </a:r>
            <a:r>
              <a:rPr lang="sr-Cyrl-CS" dirty="0" smtClean="0"/>
              <a:t>. овакве </a:t>
            </a:r>
            <a:r>
              <a:rPr lang="sr-Cyrl-CS" dirty="0"/>
              <a:t>поставке јављају се у </a:t>
            </a:r>
            <a:r>
              <a:rPr lang="sr-Cyrl-CS" dirty="0" smtClean="0"/>
              <a:t> </a:t>
            </a:r>
            <a:r>
              <a:rPr lang="sr-Cyrl-CS" dirty="0"/>
              <a:t>документима од значаја за заштиту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lvl="0"/>
            <a:r>
              <a:rPr lang="sr-Cyrl-CS" dirty="0"/>
              <a:t>Атинска повеља 1931. године</a:t>
            </a:r>
            <a:endParaRPr lang="en-US" dirty="0"/>
          </a:p>
          <a:p>
            <a:pPr lvl="0"/>
            <a:r>
              <a:rPr lang="sr-Cyrl-CS" dirty="0"/>
              <a:t>Хашка конвенција 1954. године</a:t>
            </a:r>
            <a:endParaRPr lang="en-US" dirty="0"/>
          </a:p>
          <a:p>
            <a:pPr lvl="0"/>
            <a:r>
              <a:rPr lang="sr-Cyrl-CS" dirty="0"/>
              <a:t>Принципи при археолошким ископавањима Њу Делхи 1956. године</a:t>
            </a:r>
            <a:endParaRPr lang="en-US" dirty="0"/>
          </a:p>
          <a:p>
            <a:pPr lvl="0"/>
            <a:r>
              <a:rPr lang="sr-Cyrl-CS" dirty="0"/>
              <a:t>Сплит 1962. године</a:t>
            </a:r>
            <a:endParaRPr lang="en-US" dirty="0"/>
          </a:p>
          <a:p>
            <a:pPr lvl="0"/>
            <a:r>
              <a:rPr lang="sr-Cyrl-CS" dirty="0"/>
              <a:t>Венецијанска повеља 1964</a:t>
            </a:r>
            <a:r>
              <a:rPr lang="sr-Cyrl-CS" dirty="0" smtClean="0"/>
              <a:t>. године</a:t>
            </a:r>
            <a:r>
              <a:rPr lang="sr-Cyrl-CS" dirty="0"/>
              <a:t>.</a:t>
            </a:r>
            <a:endParaRPr lang="en-US" dirty="0"/>
          </a:p>
          <a:p>
            <a:pPr lvl="0"/>
            <a:r>
              <a:rPr lang="sr-Cyrl-CS" dirty="0"/>
              <a:t>Амстердамска декларација 1975</a:t>
            </a:r>
            <a:r>
              <a:rPr lang="sr-Cyrl-CS" dirty="0" smtClean="0"/>
              <a:t>. године</a:t>
            </a:r>
            <a:endParaRPr lang="en-US" dirty="0"/>
          </a:p>
          <a:p>
            <a:pPr lvl="0"/>
            <a:r>
              <a:rPr lang="sr-Cyrl-CS" dirty="0"/>
              <a:t>Препоруке из </a:t>
            </a:r>
            <a:r>
              <a:rPr lang="sr-Cyrl-CS" dirty="0" err="1"/>
              <a:t>Најробија</a:t>
            </a:r>
            <a:r>
              <a:rPr lang="sr-Cyrl-CS" dirty="0"/>
              <a:t> у организацији УНЕСКА </a:t>
            </a:r>
            <a:r>
              <a:rPr lang="sr-Cyrl-CS" dirty="0" smtClean="0"/>
              <a:t>1976. године</a:t>
            </a:r>
            <a:endParaRPr lang="en-US" dirty="0"/>
          </a:p>
          <a:p>
            <a:pPr lvl="0"/>
            <a:r>
              <a:rPr lang="sr-Cyrl-CS" dirty="0"/>
              <a:t>Закон о заштити културних добара 1994</a:t>
            </a:r>
            <a:r>
              <a:rPr lang="sr-Cyrl-CS" dirty="0" smtClean="0"/>
              <a:t>. године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РЕКОНСТРУКЦИЈА ОБЈЕКАТА</a:t>
            </a:r>
            <a:r>
              <a:rPr lang="sr-Latn-CS" b="1" dirty="0">
                <a:solidFill>
                  <a:schemeClr val="tx1"/>
                </a:solidFill>
              </a:rPr>
              <a:t/>
            </a:r>
            <a:br>
              <a:rPr lang="sr-Latn-CS" b="1" dirty="0">
                <a:solidFill>
                  <a:schemeClr val="tx1"/>
                </a:solidFill>
              </a:rPr>
            </a:br>
            <a:r>
              <a:rPr lang="sr-Cyrl-CS" dirty="0">
                <a:effectLst/>
              </a:rPr>
              <a:t>ИСТОРИЈСКИ КОНТЕКСТ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1524000"/>
            <a:ext cx="8001000" cy="4556125"/>
          </a:xfrm>
        </p:spPr>
        <p:txBody>
          <a:bodyPr>
            <a:normAutofit fontScale="70000" lnSpcReduction="20000"/>
          </a:bodyPr>
          <a:lstStyle/>
          <a:p>
            <a:r>
              <a:rPr lang="sr-Cyrl-CS" b="1" dirty="0"/>
              <a:t>Принципи ``активне заштите``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/>
              <a:t>Овај термин наговештава нова обележја чувања културне баштине, а то је активно учествовање свих учесника – </a:t>
            </a:r>
            <a:r>
              <a:rPr lang="sr-Cyrl-CS" dirty="0" smtClean="0"/>
              <a:t>носилаца </a:t>
            </a:r>
            <a:r>
              <a:rPr lang="sr-Cyrl-CS" dirty="0"/>
              <a:t>заштите у решавању сложених проблема градитељског наследја. Основни постулат је тежња да се оствари коегзистенција културних вредности прошлости у савременом ткиву града или насеља у виду ангажовања свих служби заштите .</a:t>
            </a:r>
            <a:endParaRPr lang="en-US" dirty="0"/>
          </a:p>
          <a:p>
            <a:r>
              <a:rPr lang="sr-Cyrl-CS" dirty="0"/>
              <a:t>Основна разлика </a:t>
            </a:r>
            <a:r>
              <a:rPr lang="sr-Cyrl-CS" dirty="0" smtClean="0"/>
              <a:t>између </a:t>
            </a:r>
            <a:r>
              <a:rPr lang="sr-Cyrl-CS" dirty="0"/>
              <a:t>ранијег поимања термина заштите и ’’активне заштите’’ смерница је у томе да се посматрање историјских објеката врши као део живог организма града, оптерећеног не само конзерваторским проблемима већ и свим другим проблемима града који живи свој живот у савременим условима.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2110</TotalTime>
  <Words>469</Words>
  <Application>Microsoft Office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Trek</vt:lpstr>
      <vt:lpstr>АКАДЕМИЈА ТЕХНИЧКО – УМЕТНИЧКИХ СТРУКОВНИХ СТУДИЈА БЕОГРАД ВИСОКА ГРАЂЕВИНСКО ГЕОДЕТСКА ШКОЛА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  <vt:lpstr>РЕКОНСТРУКЦИЈА ОБЈЕКАТА ИСТОРИЈСКИ КОНТЕКСТ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67</cp:revision>
  <dcterms:created xsi:type="dcterms:W3CDTF">2012-12-17T09:27:09Z</dcterms:created>
  <dcterms:modified xsi:type="dcterms:W3CDTF">2020-11-24T08:02:46Z</dcterms:modified>
</cp:coreProperties>
</file>