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6" r:id="rId3"/>
    <p:sldId id="297" r:id="rId4"/>
    <p:sldId id="262" r:id="rId5"/>
    <p:sldId id="284" r:id="rId6"/>
    <p:sldId id="285" r:id="rId7"/>
    <p:sldId id="286" r:id="rId8"/>
    <p:sldId id="287" r:id="rId9"/>
    <p:sldId id="288" r:id="rId10"/>
    <p:sldId id="294" r:id="rId11"/>
    <p:sldId id="277" r:id="rId12"/>
    <p:sldId id="278" r:id="rId13"/>
    <p:sldId id="279" r:id="rId14"/>
    <p:sldId id="280" r:id="rId15"/>
    <p:sldId id="293" r:id="rId16"/>
    <p:sldId id="289" r:id="rId17"/>
    <p:sldId id="290" r:id="rId18"/>
    <p:sldId id="291" r:id="rId19"/>
    <p:sldId id="292" r:id="rId20"/>
    <p:sldId id="283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F6C24-7096-4A9B-8827-94BCF46C94E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B7C52-19D2-492E-9183-748B27CCE81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299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26C67-0724-4B34-8708-35A08B1DF27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28B3A-7907-465B-8680-02997C12A32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856178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8B3A-7907-465B-8680-02997C12A321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00325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198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1901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2788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0209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2232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302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4100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3916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584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8054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9CAFE-E83A-4E6C-82F9-C7A2657D8116}" type="datetimeFigureOut">
              <a:rPr lang="sr-Latn-RS" smtClean="0"/>
              <a:t>19.10.2020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1338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gz.gov.rs/" TargetMode="External"/><Relationship Id="rId2" Type="http://schemas.openxmlformats.org/officeDocument/2006/relationships/hyperlink" Target="http://www.beoland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gsi.gov.rs/ci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4896544"/>
          </a:xfrm>
        </p:spPr>
        <p:txBody>
          <a:bodyPr>
            <a:noAutofit/>
          </a:bodyPr>
          <a:lstStyle/>
          <a:p>
            <a:pPr defTabSz="847725" fontAlgn="base" hangingPunct="0"/>
            <a: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ИНВЕСТИЦИОНИ   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sr-Latn-RS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6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sr-Latn-R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700808"/>
            <a:ext cx="6923112" cy="2908920"/>
          </a:xfrm>
        </p:spPr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изградња 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Инвеститора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Власника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локације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86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308" y="196520"/>
            <a:ext cx="7787208" cy="7122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07368"/>
            <a:ext cx="7864673" cy="527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68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1125"/>
            <a:ext cx="8229600" cy="685587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7576641" cy="5606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84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7776864" cy="600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147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>
            <a:no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7" y="1196752"/>
            <a:ext cx="7666037" cy="519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242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 инвеститорски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420888"/>
            <a:ext cx="6995120" cy="3052936"/>
          </a:xfrm>
        </p:spPr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Куповина локације</a:t>
            </a:r>
          </a:p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Самостално вођење инвестиције</a:t>
            </a:r>
          </a:p>
        </p:txBody>
      </p:sp>
    </p:spTree>
    <p:extLst>
      <p:ext uri="{BB962C8B-B14F-4D97-AF65-F5344CB8AC3E}">
        <p14:creationId xmlns:p14="http://schemas.microsoft.com/office/powerpoint/2010/main" val="6592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308" y="196520"/>
            <a:ext cx="7787208" cy="640192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71" y="1052736"/>
            <a:ext cx="7594600" cy="544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2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6000"/>
            <a:ext cx="8229600" cy="626696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1"/>
            <a:ext cx="7541716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80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3036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88077"/>
            <a:ext cx="7757740" cy="6249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24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585" y="116632"/>
            <a:ext cx="8075240" cy="562074"/>
          </a:xfrm>
        </p:spPr>
        <p:txBody>
          <a:bodyPr>
            <a:no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8169818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0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ИНВЕСТИЦИОНИ ПРОГРАМ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63272" cy="3886200"/>
          </a:xfrm>
        </p:spPr>
        <p:txBody>
          <a:bodyPr/>
          <a:lstStyle/>
          <a:p>
            <a:pPr lvl="0"/>
            <a:r>
              <a:rPr lang="en-US" b="1" dirty="0"/>
              <a:t>А</a:t>
            </a:r>
            <a:r>
              <a:rPr lang="sr-Latn-RS" b="1" dirty="0"/>
              <a:t>анализира и срачунава цену једног пројекта</a:t>
            </a:r>
            <a:endParaRPr lang="en-US" dirty="0"/>
          </a:p>
          <a:p>
            <a:pPr lvl="0"/>
            <a:r>
              <a:rPr lang="sr-Latn-RS" b="1" dirty="0"/>
              <a:t>По актуелним прописима не мора бити саставни део инвестиционо-техничке документације</a:t>
            </a:r>
            <a:endParaRPr lang="en-US" dirty="0"/>
          </a:p>
          <a:p>
            <a:pPr lvl="0"/>
            <a:r>
              <a:rPr lang="sr-Latn-RS" b="1" dirty="0"/>
              <a:t>Кључни документ за управљање инвестицијом у финансијском погледу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28AB0E5-EA80-483F-9BA0-83DC4D9FE019}" type="slidenum">
              <a:rPr lang="en-US">
                <a:solidFill>
                  <a:srgbClr val="898989"/>
                </a:solidFill>
              </a:rPr>
              <a:pPr/>
              <a:t>2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49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 Интернет линкови</a:t>
            </a:r>
            <a:endParaRPr lang="sr-Latn-R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85395"/>
          </a:xfrm>
        </p:spPr>
        <p:txBody>
          <a:bodyPr>
            <a:normAutofit/>
          </a:bodyPr>
          <a:lstStyle/>
          <a:p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Дирекција за грађевинско земљиште</a:t>
            </a:r>
          </a:p>
          <a:p>
            <a:pPr marL="400050" lvl="1" indent="0">
              <a:buNone/>
            </a:pPr>
            <a:r>
              <a:rPr lang="sr-Latn-R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</a:t>
            </a:r>
            <a:r>
              <a:rPr lang="sr-Latn-R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beoland</a:t>
            </a:r>
            <a:r>
              <a:rPr lang="sr-Latn-R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.com</a:t>
            </a:r>
            <a:endParaRPr lang="sr-Cyrl-R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Cyrl-R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Републички геодетски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завод</a:t>
            </a:r>
          </a:p>
          <a:p>
            <a:pPr marL="400050" lvl="1" indent="0">
              <a:buNone/>
            </a:pPr>
            <a:r>
              <a:rPr lang="sr-Latn-R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www.rgz.gov.rs</a:t>
            </a:r>
            <a:endParaRPr lang="sr-Cyrl-R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Cyrl-R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 грађевинарства, саобраћаја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инфраструктуре</a:t>
            </a:r>
          </a:p>
          <a:p>
            <a:pPr marL="400050" lvl="1" indent="0">
              <a:buNone/>
            </a:pPr>
            <a:r>
              <a:rPr lang="sr-Latn-RS" sz="2400" dirty="0">
                <a:hlinkClick r:id="rId4"/>
              </a:rPr>
              <a:t>http://</a:t>
            </a:r>
            <a:r>
              <a:rPr lang="sr-Latn-RS" sz="2400" dirty="0" smtClean="0">
                <a:hlinkClick r:id="rId4"/>
              </a:rPr>
              <a:t>www.mgsi.gov.rs/cir</a:t>
            </a:r>
            <a:endParaRPr lang="sr-Cyrl-RS" sz="2400" dirty="0" smtClean="0"/>
          </a:p>
          <a:p>
            <a:pPr marL="400050" lvl="1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4443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ИНВЕСТИЦИОНИ ПРОГРАМ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556792"/>
            <a:ext cx="8424936" cy="4392488"/>
          </a:xfrm>
        </p:spPr>
        <p:txBody>
          <a:bodyPr>
            <a:normAutofit/>
          </a:bodyPr>
          <a:lstStyle/>
          <a:p>
            <a:pPr lvl="0"/>
            <a:r>
              <a:rPr lang="sr-Latn-RS" b="1" dirty="0"/>
              <a:t>Структура инвестиционог програма зависи од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sr-Latn-RS" b="1" dirty="0"/>
              <a:t>техничко-технолошких карактеристика објекта </a:t>
            </a:r>
            <a:endParaRPr lang="en-US" dirty="0"/>
          </a:p>
          <a:p>
            <a:pPr lvl="1"/>
            <a:r>
              <a:rPr lang="sr-Latn-RS" b="1" dirty="0"/>
              <a:t>локације на којој се гради</a:t>
            </a:r>
            <a:endParaRPr lang="en-US" dirty="0"/>
          </a:p>
          <a:p>
            <a:pPr lvl="1"/>
            <a:r>
              <a:rPr lang="sr-Latn-RS" b="1" dirty="0"/>
              <a:t>прописа који обавезују на регулисање накнаде за: градско грађевинско земљиште, обезбеђење електричне енергије, даљинског грејања и телефонског прикључка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B92C081-36F5-4AA2-8242-709680D7B2C5}" type="slidenum">
              <a:rPr lang="en-US">
                <a:solidFill>
                  <a:srgbClr val="898989"/>
                </a:solidFill>
              </a:rPr>
              <a:pPr/>
              <a:t>3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1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ИНВЕСТИЦИОНИ ПРОГРАМ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7584" y="1052736"/>
            <a:ext cx="7992888" cy="5472608"/>
          </a:xfrm>
        </p:spPr>
        <p:txBody>
          <a:bodyPr>
            <a:normAutofit/>
          </a:bodyPr>
          <a:lstStyle/>
          <a:p>
            <a:pPr marL="0" indent="0" defTabSz="269875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ПРОГРАМ </a:t>
            </a: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РЕАЛИЗАЦИЈЕ ИНВЕСТИЦИЈЕ </a:t>
            </a: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269875"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69875" indent="0" defTabSz="182563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САГЛЕДАТИ</a:t>
            </a:r>
          </a:p>
          <a:p>
            <a:pPr marL="722313" indent="-452438" defTabSz="182563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Све фазе инвестиције у времену и простору</a:t>
            </a:r>
          </a:p>
          <a:p>
            <a:pPr marL="722313" indent="-452438" defTabSz="182563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Све трошкове по времену доспећа</a:t>
            </a:r>
            <a:endParaRPr lang="sr-Latn-R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722313" indent="-452438" defTabSz="182563"/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Обезбедити изворе финансирања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53975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269875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Циљ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Изградити објекат </a:t>
            </a:r>
            <a:endParaRPr lang="sr-Cyrl-R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Остварити профит</a:t>
            </a:r>
            <a:endParaRPr lang="sr-Cyrl-R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Прибављање локације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/>
          <a:lstStyle/>
          <a:p>
            <a:pPr marL="0" lv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 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(инвеститора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власника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локације)</a:t>
            </a:r>
          </a:p>
          <a:p>
            <a:pPr marL="0" lv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 инвеститорски однос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(куповина локације)</a:t>
            </a:r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7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однос </a:t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sr-Cyrl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Преговарање</a:t>
            </a:r>
          </a:p>
          <a:p>
            <a:pPr marL="400050" lvl="1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Проценат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планиране новоизграђене површине 15, 20, 30%</a:t>
            </a: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 површина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нето, бруто</a:t>
            </a: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Урбанистички услови, дозвола, идејни или главни пројекат</a:t>
            </a:r>
          </a:p>
          <a:p>
            <a:pPr marL="400050" lvl="1" indent="0">
              <a:buNone/>
            </a:pP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 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СРПС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 100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површина одређена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унутрашњим мерама између зидова који ограничавају затворене и отворене просторе“.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00050" lvl="1" indent="0">
              <a:buNone/>
            </a:pP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постојећих објеката на локацији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Cyrl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1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који утичу на рентабилност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инвестиције</a:t>
            </a:r>
          </a:p>
          <a:p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 изградње</a:t>
            </a: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Колебања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на тржишту 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некретнина</a:t>
            </a: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Промена услова кредитирања</a:t>
            </a:r>
          </a:p>
          <a:p>
            <a:pPr marL="0" indent="0">
              <a:buNone/>
            </a:pP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Рентабилност инвестиције у свим фазама</a:t>
            </a:r>
          </a:p>
          <a:p>
            <a:pPr mar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 инвеститорски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Куповина локације</a:t>
            </a:r>
          </a:p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Самостално вођење инвестиције</a:t>
            </a:r>
          </a:p>
          <a:p>
            <a:pPr mar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Финансијска снага инвеститора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2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Начини финансирања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Узимање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класичног кредита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пословне банке 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Пројектно финансирање</a:t>
            </a:r>
            <a:endParaRPr 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sr-Cyrl-R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Предпродаја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комерцијалних простора објекта (станова, локала и гаража)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Улазак у компензационе односе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 извођачима појединих врста радова или испоручиоцима материјала   </a:t>
            </a: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Предности и мане</a:t>
            </a:r>
            <a:endParaRPr 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67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</TotalTime>
  <Words>275</Words>
  <Application>Microsoft Office PowerPoint</Application>
  <PresentationFormat>On-screen Show (4:3)</PresentationFormat>
  <Paragraphs>86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 ИНВЕСТИЦИОНИ    ПРОГРАМ         </vt:lpstr>
      <vt:lpstr>ИНВЕСТИЦИОНИ ПРОГРАМ</vt:lpstr>
      <vt:lpstr>ИНВЕСТИЦИОНИ ПРОГРАМ</vt:lpstr>
      <vt:lpstr>ИНВЕСТИЦИОНИ ПРОГРАМ</vt:lpstr>
      <vt:lpstr>Прибављање локације</vt:lpstr>
      <vt:lpstr>Суинвеститорски однос  </vt:lpstr>
      <vt:lpstr>Суинвеститорски однос</vt:lpstr>
      <vt:lpstr>Чист инвеститорски однос</vt:lpstr>
      <vt:lpstr>Начини финансирања</vt:lpstr>
      <vt:lpstr>Суинвеститорски однос</vt:lpstr>
      <vt:lpstr>Инвестициони програм I део</vt:lpstr>
      <vt:lpstr>Инвестициони програм II део</vt:lpstr>
      <vt:lpstr>Инвестициони програм III део</vt:lpstr>
      <vt:lpstr>Инвестициони програм IV део</vt:lpstr>
      <vt:lpstr>Чист инвеститорски однос</vt:lpstr>
      <vt:lpstr>Инвестициони програм I део</vt:lpstr>
      <vt:lpstr>Инвестициони програм II део</vt:lpstr>
      <vt:lpstr>Инвестициони програм III део</vt:lpstr>
      <vt:lpstr>Инвестициони програм IV део</vt:lpstr>
      <vt:lpstr>Корисни Интернет линкови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Slobodan</dc:creator>
  <cp:lastModifiedBy>Goran</cp:lastModifiedBy>
  <cp:revision>61</cp:revision>
  <cp:lastPrinted>2015-03-20T22:07:02Z</cp:lastPrinted>
  <dcterms:created xsi:type="dcterms:W3CDTF">2013-04-14T19:46:23Z</dcterms:created>
  <dcterms:modified xsi:type="dcterms:W3CDTF">2020-10-19T18:46:06Z</dcterms:modified>
</cp:coreProperties>
</file>