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74" r:id="rId10"/>
    <p:sldId id="265" r:id="rId11"/>
    <p:sldId id="266" r:id="rId12"/>
    <p:sldId id="270" r:id="rId13"/>
    <p:sldId id="275" r:id="rId14"/>
    <p:sldId id="267" r:id="rId15"/>
    <p:sldId id="268" r:id="rId16"/>
    <p:sldId id="269" r:id="rId17"/>
    <p:sldId id="276" r:id="rId18"/>
    <p:sldId id="271" r:id="rId19"/>
    <p:sldId id="273" r:id="rId20"/>
    <p:sldId id="272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7" autoAdjust="0"/>
    <p:restoredTop sz="94687" autoAdjust="0"/>
  </p:normalViewPr>
  <p:slideViewPr>
    <p:cSldViewPr>
      <p:cViewPr>
        <p:scale>
          <a:sx n="114" d="100"/>
          <a:sy n="114" d="100"/>
        </p:scale>
        <p:origin x="-91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Gornja granica</c:v>
                </c:pt>
              </c:strCache>
            </c:strRef>
          </c:tx>
          <c:spPr>
            <a:ln w="63500" cmpd="sng"/>
          </c:spPr>
          <c:marker>
            <c:symbol val="circle"/>
            <c:size val="13"/>
            <c:spPr>
              <a:ln w="38100"/>
            </c:spPr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Sheet1!$B$2:$B$5</c:f>
              <c:numCache>
                <c:formatCode>#,##0\ "€/m²"</c:formatCode>
                <c:ptCount val="4"/>
                <c:pt idx="0">
                  <c:v>1400</c:v>
                </c:pt>
                <c:pt idx="1">
                  <c:v>1500</c:v>
                </c:pt>
                <c:pt idx="2">
                  <c:v>1600</c:v>
                </c:pt>
                <c:pt idx="3">
                  <c:v>1700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Realna vrednost</c:v>
                </c:pt>
              </c:strCache>
            </c:strRef>
          </c:tx>
          <c:spPr>
            <a:ln w="50800" cmpd="sng"/>
          </c:spPr>
          <c:marker>
            <c:symbol val="circle"/>
            <c:size val="11"/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Sheet1!$C$2:$C$5</c:f>
              <c:numCache>
                <c:formatCode>#,##0\ "€/m²"</c:formatCode>
                <c:ptCount val="4"/>
                <c:pt idx="0">
                  <c:v>1000</c:v>
                </c:pt>
                <c:pt idx="1">
                  <c:v>1450</c:v>
                </c:pt>
                <c:pt idx="2">
                  <c:v>1100</c:v>
                </c:pt>
                <c:pt idx="3">
                  <c:v>1250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Donja granica</c:v>
                </c:pt>
              </c:strCache>
            </c:strRef>
          </c:tx>
          <c:spPr>
            <a:ln w="63500"/>
          </c:spPr>
          <c:marker>
            <c:symbol val="circle"/>
            <c:size val="13"/>
            <c:spPr>
              <a:ln w="38100"/>
            </c:spPr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Sheet1!$D$2:$D$5</c:f>
              <c:numCache>
                <c:formatCode>#,##0\ "€/m²"</c:formatCode>
                <c:ptCount val="4"/>
                <c:pt idx="0">
                  <c:v>900</c:v>
                </c:pt>
                <c:pt idx="1">
                  <c:v>950</c:v>
                </c:pt>
                <c:pt idx="2">
                  <c:v>1000</c:v>
                </c:pt>
                <c:pt idx="3">
                  <c:v>1100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686272"/>
        <c:axId val="53687040"/>
      </c:lineChart>
      <c:catAx>
        <c:axId val="53686272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53687040"/>
        <c:crosses val="autoZero"/>
        <c:auto val="1"/>
        <c:lblAlgn val="ctr"/>
        <c:lblOffset val="100"/>
        <c:noMultiLvlLbl val="0"/>
      </c:catAx>
      <c:valAx>
        <c:axId val="53687040"/>
        <c:scaling>
          <c:orientation val="minMax"/>
          <c:max val="1800"/>
          <c:min val="500"/>
        </c:scaling>
        <c:delete val="0"/>
        <c:axPos val="l"/>
        <c:majorGridlines/>
        <c:numFmt formatCode="#,##0\ &quot;€/m²&quot;" sourceLinked="1"/>
        <c:majorTickMark val="out"/>
        <c:minorTickMark val="none"/>
        <c:tickLblPos val="nextTo"/>
        <c:crossAx val="53686272"/>
        <c:crosses val="autoZero"/>
        <c:crossBetween val="between"/>
      </c:valAx>
      <c:spPr>
        <a:ln w="25400" cmpd="dbl">
          <a:solidFill>
            <a:schemeClr val="accent1">
              <a:shade val="95000"/>
              <a:satMod val="105000"/>
            </a:schemeClr>
          </a:solidFill>
          <a:prstDash val="solid"/>
        </a:ln>
      </c:spPr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6355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2973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1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3654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553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491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3137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7526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2017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713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1127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37F8F-BDBF-4844-9418-331ED1068FEC}" type="datetimeFigureOut">
              <a:rPr lang="sr-Latn-RS" smtClean="0"/>
              <a:t>18.10.2020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0770-8F3F-4E68-B079-41B844F5B46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8736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400050" lvl="1" indent="0" algn="ctr">
              <a:buNone/>
            </a:pPr>
            <a:endParaRPr lang="sr-Latn-RS" sz="3600" b="1" cap="all" dirty="0" smtClean="0"/>
          </a:p>
          <a:p>
            <a:pPr marL="400050" lvl="1" indent="0" algn="ctr">
              <a:buNone/>
            </a:pPr>
            <a:endParaRPr lang="sr-Latn-RS" sz="3600" b="1" cap="all" dirty="0" smtClean="0"/>
          </a:p>
          <a:p>
            <a:pPr marL="400050" lvl="1" indent="0" algn="ctr">
              <a:buNone/>
            </a:pPr>
            <a:endParaRPr lang="sr-Latn-RS" sz="3600" b="1" cap="all" dirty="0"/>
          </a:p>
          <a:p>
            <a:pPr marL="400050" lvl="1" indent="0" algn="ctr">
              <a:buNone/>
            </a:pPr>
            <a:endParaRPr lang="sr-Latn-RS" sz="3600" b="1" cap="all" dirty="0"/>
          </a:p>
          <a:p>
            <a:pPr marL="3175" lvl="1" indent="0" algn="ctr">
              <a:buNone/>
            </a:pPr>
            <a:r>
              <a:rPr lang="sr-Latn-RS" altLang="sr-Latn-R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Vrste </a:t>
            </a:r>
            <a:r>
              <a:rPr lang="sr-Latn-RS" altLang="sr-Latn-R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procene </a:t>
            </a:r>
            <a:r>
              <a:rPr lang="sr-Latn-RS" altLang="sr-Latn-R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vrednosti nepokretnosti</a:t>
            </a:r>
            <a:endParaRPr lang="sr-Latn-CS" altLang="sr-Latn-RS" sz="32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</a:endParaRPr>
          </a:p>
          <a:p>
            <a:pPr marL="400050" lvl="1" indent="0">
              <a:buNone/>
            </a:pPr>
            <a:endParaRPr lang="sr-Latn-RS" cap="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Latn-RS" sz="2400" cap="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18560" y="4321125"/>
            <a:ext cx="3139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 dirty="0" smtClean="0">
                <a:latin typeface="Century Gothic" panose="020B0502020202020204" pitchFamily="34" charset="0"/>
              </a:rPr>
              <a:t>Prof. dr Goran </a:t>
            </a:r>
            <a:r>
              <a:rPr lang="sr-Latn-RS" sz="2000" b="1" dirty="0" smtClean="0">
                <a:latin typeface="Century Gothic" panose="020B0502020202020204" pitchFamily="34" charset="0"/>
              </a:rPr>
              <a:t>Ćirović</a:t>
            </a:r>
            <a:endParaRPr lang="sr-Latn-R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2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94" y="144015"/>
            <a:ext cx="8763698" cy="674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4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480721"/>
          </a:xfrm>
          <a:solidFill>
            <a:schemeClr val="bg1">
              <a:lumMod val="95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CS" sz="3500" b="1" dirty="0"/>
              <a:t>Primena k</a:t>
            </a:r>
            <a:r>
              <a:rPr lang="sr-Latn-CS" sz="3500" b="1" dirty="0" smtClean="0"/>
              <a:t>omparativne </a:t>
            </a:r>
            <a:r>
              <a:rPr lang="sr-Latn-CS" sz="3500" b="1" dirty="0"/>
              <a:t>metode:</a:t>
            </a:r>
            <a:endParaRPr lang="sr-Latn-RS" sz="3500" b="1" dirty="0"/>
          </a:p>
          <a:p>
            <a:pPr lvl="0"/>
            <a:r>
              <a:rPr lang="sr-Latn-CS" dirty="0"/>
              <a:t>Ukoliko postoje relevantni podaci o postignutom prometu odgovarajućih nepokretnosti u zahtevanom vremenskom periodu ovu metodu je najlakše primeniti i dobijaju se pouzdani rezultati</a:t>
            </a:r>
            <a:endParaRPr lang="sr-Latn-RS" dirty="0"/>
          </a:p>
          <a:p>
            <a:pPr lvl="0"/>
            <a:r>
              <a:rPr lang="sr-Latn-CS" dirty="0"/>
              <a:t>U najvećem broju slučajeva nisu svi uslovi ispunjeni pa procenitelj mora vrednovati (</a:t>
            </a:r>
            <a:r>
              <a:rPr lang="sr-Latn-CS" dirty="0" err="1"/>
              <a:t>pondreisati</a:t>
            </a:r>
            <a:r>
              <a:rPr lang="sr-Latn-CS" dirty="0"/>
              <a:t>) svaki od prikupljenih podataka da bi odredio realnu vrednost predmetne nepokretnosti </a:t>
            </a:r>
            <a:endParaRPr lang="sr-Latn-RS" dirty="0"/>
          </a:p>
          <a:p>
            <a:pPr lvl="0"/>
            <a:r>
              <a:rPr lang="sr-Latn-CS" dirty="0"/>
              <a:t>Za neke </a:t>
            </a:r>
            <a:r>
              <a:rPr lang="sr-Latn-RS" dirty="0"/>
              <a:t>vrste nepokretnosti ne postoje podaci o postignutom prometu pa ova metoda nije primenjiva (proizvodni, javni, </a:t>
            </a:r>
            <a:r>
              <a:rPr lang="sr-Latn-RS" dirty="0" err="1"/>
              <a:t>infrastrukturni</a:t>
            </a:r>
            <a:r>
              <a:rPr lang="sr-Latn-RS" dirty="0"/>
              <a:t> objekti</a:t>
            </a:r>
            <a:r>
              <a:rPr lang="sr-Latn-CS" dirty="0"/>
              <a:t>, područja na kojima se vrši eksproprijacija…)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2556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3600" b="1" dirty="0" err="1" smtClean="0"/>
              <a:t>Prinosna</a:t>
            </a:r>
            <a:r>
              <a:rPr lang="sr-Latn-CS" sz="3600" b="1" dirty="0" smtClean="0"/>
              <a:t> </a:t>
            </a:r>
            <a:r>
              <a:rPr lang="sr-Latn-CS" sz="3600" b="1" dirty="0"/>
              <a:t>metoda (</a:t>
            </a:r>
            <a:r>
              <a:rPr lang="sr-Latn-CS" sz="3600" b="1" i="1" dirty="0" err="1"/>
              <a:t>income</a:t>
            </a:r>
            <a:r>
              <a:rPr lang="sr-Latn-CS" sz="3600" b="1" i="1" dirty="0"/>
              <a:t> </a:t>
            </a:r>
            <a:r>
              <a:rPr lang="sr-Latn-CS" sz="3600" b="1" i="1" dirty="0" err="1"/>
              <a:t>capitalization</a:t>
            </a:r>
            <a:r>
              <a:rPr lang="sr-Latn-CS" sz="3600" b="1" i="1" dirty="0"/>
              <a:t> </a:t>
            </a:r>
            <a:r>
              <a:rPr lang="sr-Latn-CS" sz="3600" b="1" i="1" dirty="0" err="1"/>
              <a:t>approach</a:t>
            </a:r>
            <a:r>
              <a:rPr lang="sr-Latn-CS" sz="3600" b="1" i="1" dirty="0"/>
              <a:t>)</a:t>
            </a:r>
            <a:endParaRPr lang="sr-Latn-RS" sz="3600" b="1" dirty="0"/>
          </a:p>
          <a:p>
            <a:pPr marL="0" indent="0">
              <a:buNone/>
            </a:pPr>
            <a:r>
              <a:rPr lang="sr-Latn-CS" dirty="0"/>
              <a:t>Ova metoda u proceni vrednosti nekretnina se bazira na pretpostavci da vrednost imovine zavisi od njene mogućnosti da generiše profit za vlasnika. U praksi se najčešće koriste dve metode ovog pristupa:</a:t>
            </a:r>
            <a:endParaRPr lang="sr-Latn-RS" dirty="0"/>
          </a:p>
          <a:p>
            <a:pPr lvl="0"/>
            <a:r>
              <a:rPr lang="sr-Latn-CS" b="1" dirty="0"/>
              <a:t>metod direktne kapitalizacije</a:t>
            </a:r>
            <a:r>
              <a:rPr lang="sr-Latn-CS" dirty="0"/>
              <a:t>, i</a:t>
            </a:r>
            <a:endParaRPr lang="sr-Latn-RS" dirty="0"/>
          </a:p>
          <a:p>
            <a:pPr lvl="0"/>
            <a:r>
              <a:rPr lang="sr-Latn-CS" b="1" dirty="0"/>
              <a:t>metod diskontovanja novčanih tokova</a:t>
            </a:r>
            <a:r>
              <a:rPr lang="sr-Latn-CS" dirty="0"/>
              <a:t>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7906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116632"/>
                <a:ext cx="8856984" cy="6624737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CS" sz="3600" b="1" dirty="0" smtClean="0"/>
                  <a:t>Metoda </a:t>
                </a:r>
                <a:r>
                  <a:rPr lang="sr-Latn-CS" sz="3600" b="1" dirty="0"/>
                  <a:t>direktne kapitalizacije</a:t>
                </a:r>
                <a:r>
                  <a:rPr lang="sr-Latn-CS" sz="3600" dirty="0"/>
                  <a:t> </a:t>
                </a:r>
                <a:endParaRPr lang="sr-Latn-CS" sz="3600" dirty="0" smtClean="0"/>
              </a:p>
              <a:p>
                <a:pPr marL="1257300" lvl="3" indent="0">
                  <a:buNone/>
                </a:pPr>
                <a:endParaRPr lang="sr-Latn-CS" sz="500" dirty="0" smtClean="0"/>
              </a:p>
              <a:p>
                <a:pPr marL="400050" lvl="1" indent="0">
                  <a:buNone/>
                </a:pPr>
                <a:r>
                  <a:rPr lang="sr-Latn-CS" sz="2400" dirty="0" smtClean="0"/>
                  <a:t>koristi </a:t>
                </a:r>
                <a:r>
                  <a:rPr lang="sr-Latn-CS" sz="2400" dirty="0"/>
                  <a:t>statički pristup pri čemu se najpre izračunava </a:t>
                </a:r>
                <a:r>
                  <a:rPr lang="sr-Latn-CS" sz="2400" b="1" dirty="0"/>
                  <a:t>neto operativni prihod (Net </a:t>
                </a:r>
                <a:r>
                  <a:rPr lang="sr-Latn-CS" sz="2400" b="1" dirty="0" err="1"/>
                  <a:t>Operating</a:t>
                </a:r>
                <a:r>
                  <a:rPr lang="sr-Latn-CS" sz="2400" b="1" dirty="0"/>
                  <a:t> </a:t>
                </a:r>
                <a:r>
                  <a:rPr lang="sr-Latn-CS" sz="2400" b="1" dirty="0" err="1"/>
                  <a:t>Income</a:t>
                </a:r>
                <a:r>
                  <a:rPr lang="sr-Latn-CS" sz="2400" b="1" dirty="0"/>
                  <a:t> – NOI)</a:t>
                </a:r>
                <a:r>
                  <a:rPr lang="sr-Latn-CS" sz="2400" dirty="0"/>
                  <a:t> za uporedive nepokretnosti u vreme njihove prodaje, koji predstavlja iznos koji se dobija oduzimanjem tekućih troškova od bruto prihoda nepokretnosti, ostvarenih od renti za iznajmljeni prostor i drugih prihoda na godišnjem nivou. Stavljanjem u odnos tako utvrđenih neto operativnih prihoda i </a:t>
                </a:r>
                <a:r>
                  <a:rPr lang="sr-Latn-CS" sz="2400" b="1" dirty="0"/>
                  <a:t>prodajne cene (C)</a:t>
                </a:r>
                <a:r>
                  <a:rPr lang="sr-Latn-CS" sz="2400" dirty="0"/>
                  <a:t>, dobija se </a:t>
                </a:r>
                <a:r>
                  <a:rPr lang="sr-Latn-CS" sz="2400" b="1" dirty="0" smtClean="0"/>
                  <a:t>stopa </a:t>
                </a:r>
                <a:r>
                  <a:rPr lang="sr-Latn-CS" sz="2400" b="1" dirty="0"/>
                  <a:t>kapitalizacije (R) </a:t>
                </a:r>
                <a:endParaRPr lang="sr-Latn-CS" sz="2400" dirty="0"/>
              </a:p>
              <a:p>
                <a:endParaRPr lang="sr-Latn-CS" sz="1700" dirty="0"/>
              </a:p>
              <a:p>
                <a:pPr marL="0" indent="0" algn="just">
                  <a:buNone/>
                </a:pPr>
                <a:r>
                  <a:rPr lang="sr-Latn-CS" dirty="0" smtClean="0"/>
                  <a:t>			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𝑅</m:t>
                    </m:r>
                    <m:r>
                      <a:rPr lang="en-US" sz="3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6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NOI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116632"/>
                <a:ext cx="8856984" cy="6624737"/>
              </a:xfrm>
              <a:blipFill rotWithShape="1">
                <a:blip r:embed="rId2"/>
                <a:stretch>
                  <a:fillRect l="-2135" t="-1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72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97742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57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260648"/>
                <a:ext cx="8856984" cy="6480721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fontScale="92500" lnSpcReduction="10000"/>
              </a:bodyPr>
              <a:lstStyle/>
              <a:p>
                <a:r>
                  <a:rPr lang="sr-Latn-CS" dirty="0" smtClean="0"/>
                  <a:t>U navedenom primeru proizilazi </a:t>
                </a:r>
                <a:r>
                  <a:rPr lang="sr-Latn-CS" dirty="0"/>
                  <a:t>da je prosečna vrednost stope kapitalizacije </a:t>
                </a:r>
                <a:r>
                  <a:rPr lang="sr-Latn-CS" dirty="0" smtClean="0"/>
                  <a:t>0,09.</a:t>
                </a:r>
                <a:endParaRPr lang="sr-Latn-RS" dirty="0"/>
              </a:p>
              <a:p>
                <a:r>
                  <a:rPr lang="sr-Latn-CS" dirty="0"/>
                  <a:t>Za očekivan neto operativni prihod na godišnjem nivou  NOI =15.000 €. Primenom formule dobija se moguća tržišna </a:t>
                </a:r>
                <a:r>
                  <a:rPr lang="sr-Latn-CS" dirty="0" smtClean="0"/>
                  <a:t>cena:</a:t>
                </a:r>
                <a:endParaRPr lang="sr-Latn-R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CS" sz="3800" i="1">
                        <a:latin typeface="Cambria Math"/>
                      </a:rPr>
                      <m:t>𝐶</m:t>
                    </m:r>
                    <m:r>
                      <a:rPr lang="sr-Latn-CS" sz="3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sr-Latn-RS" sz="3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Latn-CS" sz="3800">
                            <a:latin typeface="Cambria Math"/>
                          </a:rPr>
                          <m:t>NOI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sr-Latn-RS" sz="3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sr-Latn-CS" sz="3800" i="1">
                                <a:latin typeface="Cambria Math"/>
                              </a:rPr>
                              <m:t>𝑅</m:t>
                            </m:r>
                          </m:e>
                        </m:acc>
                      </m:den>
                    </m:f>
                    <m:r>
                      <a:rPr lang="sr-Latn-CS" sz="3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8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3800">
                            <a:latin typeface="Cambria Math"/>
                          </a:rPr>
                          <m:t>15. 000</m:t>
                        </m:r>
                      </m:num>
                      <m:den>
                        <m:r>
                          <a:rPr lang="sr-Latn-CS" sz="3800">
                            <a:latin typeface="Cambria Math"/>
                          </a:rPr>
                          <m:t>0,090</m:t>
                        </m:r>
                      </m:den>
                    </m:f>
                    <m:r>
                      <a:rPr lang="sr-Latn-CS" sz="3800">
                        <a:latin typeface="Cambria Math"/>
                      </a:rPr>
                      <m:t>= </m:t>
                    </m:r>
                    <m:r>
                      <a:rPr lang="sr-Latn-RS" sz="3800">
                        <a:latin typeface="Cambria Math"/>
                      </a:rPr>
                      <m:t>165.919,20 €</m:t>
                    </m:r>
                  </m:oMath>
                </a14:m>
                <a:r>
                  <a:rPr lang="sr-Latn-RS" sz="3800" dirty="0"/>
                  <a:t>	</a:t>
                </a:r>
              </a:p>
              <a:p>
                <a:pPr marL="0" indent="0">
                  <a:buNone/>
                </a:pPr>
                <a:r>
                  <a:rPr lang="sr-Latn-RS" dirty="0" smtClean="0"/>
                  <a:t> </a:t>
                </a:r>
              </a:p>
              <a:p>
                <a:r>
                  <a:rPr lang="sr-Latn-RS" b="1" dirty="0" smtClean="0"/>
                  <a:t>Korišćenje </a:t>
                </a:r>
                <a:r>
                  <a:rPr lang="sr-Latn-RS" b="1" dirty="0"/>
                  <a:t>ovog metoda ne garantuje investitoru da nekretnina koja je kupljena predstavlja dobru investiciju</a:t>
                </a:r>
                <a:r>
                  <a:rPr lang="sr-Latn-RS" dirty="0"/>
                  <a:t>, već osigurava samo da nepokretnost nije plaćena više u odnosu na konkurentnu cenu na tržištu, tj. u odnosu na iznos koji su platili drugi investitori za slične nepokretnosti. </a:t>
                </a:r>
              </a:p>
              <a:p>
                <a:pPr marL="0" indent="0">
                  <a:buNone/>
                </a:pPr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260648"/>
                <a:ext cx="8856984" cy="6480721"/>
              </a:xfrm>
              <a:blipFill rotWithShape="1">
                <a:blip r:embed="rId2"/>
                <a:stretch>
                  <a:fillRect l="-1446" t="-1881" r="-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56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CS" sz="4600" b="1" dirty="0"/>
              <a:t>Metod diskontovanja novčanih tokova </a:t>
            </a:r>
            <a:endParaRPr lang="sr-Latn-CS" sz="4600" b="1" dirty="0" smtClean="0"/>
          </a:p>
          <a:p>
            <a:pPr marL="0" indent="0">
              <a:buNone/>
            </a:pPr>
            <a:r>
              <a:rPr lang="sr-Latn-CS" sz="3400" b="1" dirty="0" smtClean="0"/>
              <a:t>koristi </a:t>
            </a:r>
            <a:r>
              <a:rPr lang="sr-Latn-CS" sz="3400" b="1" dirty="0"/>
              <a:t>dinamički pristup i bazira se na pretpostavci da investitor, za nekretninu neće platiti više nego što je sadašnja vrednost budućih prihoda koje nekretnina može da generiše u periodu njene </a:t>
            </a:r>
            <a:r>
              <a:rPr lang="sr-Latn-CS" sz="3400" b="1" dirty="0" smtClean="0"/>
              <a:t>eksploatacije</a:t>
            </a:r>
            <a:r>
              <a:rPr lang="sr-Latn-CS" sz="3400" dirty="0" smtClean="0"/>
              <a:t>. </a:t>
            </a:r>
            <a:endParaRPr lang="sr-Latn-RS" sz="3400" dirty="0"/>
          </a:p>
          <a:p>
            <a:r>
              <a:rPr lang="sr-Latn-CS" sz="3400" dirty="0"/>
              <a:t>Diskontna stopa po pravilu odražava cenu kapitala iz kojeg se projekat finansira. Pomoću diskontne stope sve vrednosti u budućnosti </a:t>
            </a:r>
            <a:r>
              <a:rPr lang="sr-Latn-CS" sz="3400" dirty="0" smtClean="0"/>
              <a:t>svode </a:t>
            </a:r>
            <a:r>
              <a:rPr lang="sr-Latn-CS" sz="3400" dirty="0"/>
              <a:t>se na sadašnju vrednost odnosno na realnu vrednost u vreme donošenja investicione odluke.</a:t>
            </a:r>
            <a:endParaRPr lang="sr-Latn-RS" sz="3400" dirty="0"/>
          </a:p>
          <a:p>
            <a:r>
              <a:rPr lang="sr-Latn-CS" sz="3400" b="1" dirty="0"/>
              <a:t>Procenitelj</a:t>
            </a:r>
            <a:r>
              <a:rPr lang="sr-Latn-CS" sz="3400" dirty="0"/>
              <a:t>, na osnovu iskustva, poznavanja tržišta, odnosa ponude i tražnje, uslova rentiranja, kao i strukture prihoda i troškova, </a:t>
            </a:r>
            <a:r>
              <a:rPr lang="sr-Latn-CS" sz="3400" b="1" dirty="0"/>
              <a:t>vrši projekciju budućih rezultata</a:t>
            </a:r>
            <a:r>
              <a:rPr lang="sr-Latn-CS" sz="3400" dirty="0"/>
              <a:t>, odnosno godišnjeg neto prihoda koji se može očekivati od predmetne nepokretnosti. </a:t>
            </a:r>
            <a:endParaRPr lang="sr-Latn-RS" sz="3400" dirty="0"/>
          </a:p>
        </p:txBody>
      </p:sp>
    </p:spTree>
    <p:extLst>
      <p:ext uri="{BB962C8B-B14F-4D97-AF65-F5344CB8AC3E}">
        <p14:creationId xmlns:p14="http://schemas.microsoft.com/office/powerpoint/2010/main" val="13317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188640"/>
                <a:ext cx="8856984" cy="6552729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sr-Latn-RS" sz="3400" b="1" dirty="0" smtClean="0"/>
                  <a:t>Diskontovanje </a:t>
                </a:r>
                <a:r>
                  <a:rPr lang="sr-Latn-RS" sz="3400" b="1" dirty="0"/>
                  <a:t>novčanih tokova vrši se utvrđivanjem neto sadašnje vrednosti novčanog toka za svaku godinu projekta, a zatim sabiranjem tako dobijenih vrednosti dobija se ukupna neto sadašnja vrednost </a:t>
                </a:r>
                <a:r>
                  <a:rPr lang="sr-Latn-RS" sz="3400" b="1" dirty="0" smtClean="0"/>
                  <a:t>projekta</a:t>
                </a:r>
                <a:r>
                  <a:rPr lang="sr-Latn-RS" sz="3400" dirty="0" smtClean="0"/>
                  <a:t>. </a:t>
                </a:r>
                <a:endParaRPr lang="sr-Latn-RS" sz="3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CS" sz="3600" i="1">
                        <a:latin typeface="Cambria Math"/>
                      </a:rPr>
                      <m:t>𝑁𝑃𝑉</m:t>
                    </m:r>
                    <m:r>
                      <a:rPr lang="sr-Latn-CS" sz="360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sr-Latn-RS" sz="3600" i="1">
                            <a:latin typeface="Cambria Math"/>
                          </a:rPr>
                        </m:ctrlPr>
                      </m:naryPr>
                      <m:sub>
                        <m:r>
                          <a:rPr lang="sr-Latn-CS" sz="3600" i="1">
                            <a:latin typeface="Cambria Math"/>
                          </a:rPr>
                          <m:t>𝑖</m:t>
                        </m:r>
                        <m:r>
                          <a:rPr lang="sr-Latn-CS" sz="360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sr-Latn-CS" sz="3600" i="1"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sr-Latn-RS" sz="36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sr-Latn-RS" sz="36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600" i="1">
                                    <a:latin typeface="Cambria Math"/>
                                  </a:rPr>
                                  <m:t>𝑁𝑃</m:t>
                                </m:r>
                              </m:e>
                              <m:sub>
                                <m:r>
                                  <a:rPr lang="sr-Latn-CS" sz="36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sr-Latn-CS" sz="3600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RS" sz="36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CS" sz="3600" i="1">
                                    <a:latin typeface="Cambria Math"/>
                                  </a:rPr>
                                  <m:t>𝑑</m:t>
                                </m:r>
                              </m:num>
                              <m:den>
                                <m:r>
                                  <a:rPr lang="sr-Latn-CS" sz="3600">
                                    <a:latin typeface="Cambria Math"/>
                                  </a:rPr>
                                  <m:t>100</m:t>
                                </m:r>
                              </m:den>
                            </m:f>
                          </m:den>
                        </m:f>
                      </m:e>
                    </m:nary>
                  </m:oMath>
                </a14:m>
                <a:r>
                  <a:rPr lang="sr-Latn-CS" sz="3400" dirty="0"/>
                  <a:t>	</a:t>
                </a:r>
                <a:endParaRPr lang="sr-Latn-RS" sz="3400" dirty="0"/>
              </a:p>
              <a:p>
                <a:pPr marL="0" indent="0">
                  <a:buNone/>
                </a:pPr>
                <a:endParaRPr lang="sr-Latn-RS" sz="3400" dirty="0"/>
              </a:p>
              <a:p>
                <a:r>
                  <a:rPr lang="sr-Latn-CS" sz="3400" dirty="0"/>
                  <a:t>NPV - neto sadašnja vrednost (Net </a:t>
                </a:r>
                <a:r>
                  <a:rPr lang="sr-Latn-CS" sz="3400" dirty="0" err="1"/>
                  <a:t>Present</a:t>
                </a:r>
                <a:r>
                  <a:rPr lang="sr-Latn-CS" sz="3400" dirty="0"/>
                  <a:t> </a:t>
                </a:r>
                <a:r>
                  <a:rPr lang="sr-Latn-CS" sz="3400" dirty="0" err="1"/>
                  <a:t>Value</a:t>
                </a:r>
                <a:r>
                  <a:rPr lang="sr-Latn-CS" sz="3400" dirty="0"/>
                  <a:t> - NPV)</a:t>
                </a:r>
                <a:endParaRPr lang="sr-Latn-RS" sz="3400" dirty="0"/>
              </a:p>
              <a:p>
                <a:r>
                  <a:rPr lang="sr-Latn-CS" sz="3400" dirty="0" err="1"/>
                  <a:t>NP</a:t>
                </a:r>
                <a:r>
                  <a:rPr lang="sr-Latn-CS" sz="3400" i="1" baseline="-25000" dirty="0" err="1"/>
                  <a:t>i</a:t>
                </a:r>
                <a:r>
                  <a:rPr lang="sr-Latn-CS" sz="3400" dirty="0"/>
                  <a:t> - neto prihod u i-toj godini eksploatacije</a:t>
                </a:r>
                <a:endParaRPr lang="sr-Latn-RS" sz="3400" dirty="0"/>
              </a:p>
              <a:p>
                <a:r>
                  <a:rPr lang="sr-Latn-CS" sz="3400" i="1" dirty="0"/>
                  <a:t>d</a:t>
                </a:r>
                <a:r>
                  <a:rPr lang="sr-Latn-CS" sz="3400" dirty="0"/>
                  <a:t>  - diskontna stopa</a:t>
                </a:r>
                <a:endParaRPr lang="sr-Latn-RS" sz="3400" dirty="0"/>
              </a:p>
              <a:p>
                <a:r>
                  <a:rPr lang="sr-Latn-CS" sz="3400" i="1" dirty="0"/>
                  <a:t>i</a:t>
                </a:r>
                <a:r>
                  <a:rPr lang="sr-Latn-CS" sz="3400" dirty="0"/>
                  <a:t> - godina eksploatacije nepokretnosti</a:t>
                </a:r>
                <a:endParaRPr lang="sr-Latn-RS" sz="3400" dirty="0"/>
              </a:p>
              <a:p>
                <a:r>
                  <a:rPr lang="sr-Latn-CS" sz="3400" dirty="0"/>
                  <a:t>n - vek trajanja nepokretnosti </a:t>
                </a:r>
                <a:endParaRPr lang="sr-Latn-RS" sz="3400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188640"/>
                <a:ext cx="8856984" cy="6552729"/>
              </a:xfrm>
              <a:blipFill rotWithShape="1">
                <a:blip r:embed="rId2"/>
                <a:stretch>
                  <a:fillRect l="-1722" t="-2419" r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631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3528" y="620688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b="1" dirty="0"/>
              <a:t>IRR</a:t>
            </a:r>
            <a:r>
              <a:rPr lang="sr-Latn-CS" sz="2000" dirty="0"/>
              <a:t> - interna stopa povraćaja investicije </a:t>
            </a:r>
            <a:r>
              <a:rPr lang="en-US" sz="2000" b="1" dirty="0"/>
              <a:t>(Internal Rate of Return - </a:t>
            </a:r>
            <a:r>
              <a:rPr lang="sr-Latn-CS" sz="2000" b="1" dirty="0"/>
              <a:t>IRR)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308021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480721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RS" b="1" cap="all" dirty="0" smtClean="0"/>
              <a:t>ZAKLJUČAK</a:t>
            </a:r>
            <a:endParaRPr lang="sr-Latn-RS" b="1" cap="all" dirty="0"/>
          </a:p>
          <a:p>
            <a:pPr marL="0" indent="0">
              <a:buNone/>
            </a:pPr>
            <a:r>
              <a:rPr lang="sr-Latn-RS" dirty="0"/>
              <a:t>U zavisnosti od svrhe za koju se procena vrši zavisiće i pristup problemu i izbor optimalnih kombinacija metoda procene nepokretnosti. </a:t>
            </a:r>
          </a:p>
          <a:p>
            <a:pPr marL="0" indent="0">
              <a:buNone/>
            </a:pPr>
            <a:r>
              <a:rPr lang="sr-Latn-CS" dirty="0"/>
              <a:t>Izdvojeno je </a:t>
            </a:r>
            <a:r>
              <a:rPr lang="sr-Latn-RS" dirty="0"/>
              <a:t>nekoliko karakterističnih </a:t>
            </a:r>
            <a:r>
              <a:rPr lang="sr-Latn-CS" dirty="0"/>
              <a:t>tipova procena vrednosti </a:t>
            </a:r>
            <a:r>
              <a:rPr lang="sr-Latn-RS" dirty="0"/>
              <a:t>nepokretnosti</a:t>
            </a:r>
            <a:r>
              <a:rPr lang="sr-Latn-CS" dirty="0"/>
              <a:t>:</a:t>
            </a:r>
            <a:endParaRPr lang="sr-Latn-RS" dirty="0"/>
          </a:p>
          <a:p>
            <a:pPr lvl="0"/>
            <a:r>
              <a:rPr lang="sr-Latn-CS" dirty="0"/>
              <a:t>Procene radi stavljanja hipoteke na postojeće </a:t>
            </a:r>
            <a:r>
              <a:rPr lang="sr-Latn-RS" dirty="0"/>
              <a:t>nepokretnosti;</a:t>
            </a:r>
          </a:p>
          <a:p>
            <a:pPr lvl="0"/>
            <a:r>
              <a:rPr lang="sr-Latn-CS" dirty="0"/>
              <a:t>Procene radi dobijanja hipotekarnih kredita radi izgradnje predmetne </a:t>
            </a:r>
            <a:r>
              <a:rPr lang="sr-Latn-RS" dirty="0"/>
              <a:t>nepokretnosti;</a:t>
            </a:r>
          </a:p>
          <a:p>
            <a:pPr lvl="0"/>
            <a:r>
              <a:rPr lang="sr-Latn-CS" dirty="0"/>
              <a:t>Procena radi isplate neisplaćene naknade za ranije </a:t>
            </a:r>
            <a:r>
              <a:rPr lang="sr-Latn-RS" dirty="0"/>
              <a:t>eksproprisanu nepokretnost;</a:t>
            </a:r>
          </a:p>
          <a:p>
            <a:pPr lvl="0"/>
            <a:r>
              <a:rPr lang="sr-Latn-CS" dirty="0"/>
              <a:t>Procena vrednosti </a:t>
            </a:r>
            <a:r>
              <a:rPr lang="sr-Latn-RS" dirty="0"/>
              <a:t>nepokretnosti</a:t>
            </a:r>
            <a:r>
              <a:rPr lang="sr-Latn-CS" dirty="0"/>
              <a:t> pri aktuelnim postupcima eksproprijacije;</a:t>
            </a:r>
            <a:endParaRPr lang="sr-Latn-RS" dirty="0"/>
          </a:p>
          <a:p>
            <a:pPr lvl="0"/>
            <a:r>
              <a:rPr lang="sr-Latn-CS" dirty="0"/>
              <a:t>Procena vrednosti </a:t>
            </a:r>
            <a:r>
              <a:rPr lang="sr-Latn-RS" dirty="0"/>
              <a:t>nepokretnosti </a:t>
            </a:r>
            <a:r>
              <a:rPr lang="sr-Latn-CS" dirty="0"/>
              <a:t>u sudskim krivičnim, parničnim i izvršnim </a:t>
            </a:r>
            <a:r>
              <a:rPr lang="sr-Latn-CS" dirty="0" smtClean="0"/>
              <a:t>postupcima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4922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3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Tr­ži­šna </a:t>
            </a:r>
            <a:r>
              <a:rPr lang="sr-Latn-CS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vred­nost</a:t>
            </a:r>
            <a:r>
              <a:rPr lang="sr-Latn-C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pred­sta­vlja ce­nu ko­ju je mo­gu­će po­sti­ći u da­tom tre­nut­ku na tr­ži­štu. </a:t>
            </a:r>
            <a:endParaRPr lang="sr-Latn-C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Do­nju </a:t>
            </a:r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gra­ni­cu tr­ži­šne vred­no­sti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sa ve­li­kom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izvesno­šću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mo­gu­će po­sti­ći na tr­ži­štu u krat­kom vre­men­skom pe­ri­o­du sa ve­ći­nom ku­pa­ca.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Re­al­no oče­ki­va­nu tr­ži­šnu vred­nost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mo­gu­će posti­ći sa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iz­ve­sno­šću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ra­zum­nom ro­ku sa ve­ći­nom po­ten­ci­jal­nih ku­pa­ca.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Mak­si­mal­no oče­ki­va­nu tr­ži­šnu vred­nost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sa ogra­ni­če­nom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iz­ve­sno­šću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mo­gu­će po­sti­ći u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sr-Latn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žem</a:t>
            </a:r>
            <a:r>
              <a:rPr lang="sr-Latn-C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vre­men­skom pe­ri­o­du sa ma­lim bro­jem ku­pa­ca ko­ji su iz su­bjek­tiv­nih raz­lo­ga po­seb­no za­in­te­re­so­va­ni za pred­met­nu ne­po­kret­nost. 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6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r-Latn-CS" b="1" dirty="0"/>
              <a:t>Procena vrednosti nepokretnosti u sudskim krivičnim, parničnim i izvršnim</a:t>
            </a:r>
            <a:r>
              <a:rPr lang="sr-Latn-RS" b="1" dirty="0"/>
              <a:t> postupcima.</a:t>
            </a:r>
          </a:p>
          <a:p>
            <a:r>
              <a:rPr lang="sr-Latn-CS" dirty="0"/>
              <a:t>Pri procenama u sudskim postupcima posebno u krivičnim postupcima veštak-procenitelj ima veliku </a:t>
            </a:r>
            <a:r>
              <a:rPr lang="sr-Latn-CS" b="1" dirty="0"/>
              <a:t>odgovornost</a:t>
            </a:r>
            <a:r>
              <a:rPr lang="sr-Latn-CS" dirty="0"/>
              <a:t> jer od njegovog izveštaja zavisi odluka suda. Treba posebno obratiti pažnju na </a:t>
            </a:r>
            <a:r>
              <a:rPr lang="sr-Latn-CS" b="1" dirty="0"/>
              <a:t>relevantnost prikupljenih podataka</a:t>
            </a:r>
            <a:r>
              <a:rPr lang="sr-Latn-CS" dirty="0"/>
              <a:t> i jasno obrazložiti svaki usvojeni parametar. </a:t>
            </a:r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sudskim postupcima se mora izbegavati svaka </a:t>
            </a:r>
            <a:r>
              <a:rPr lang="sr-Latn-CS" b="1" dirty="0" err="1"/>
              <a:t>neargumentovana</a:t>
            </a:r>
            <a:r>
              <a:rPr lang="sr-Latn-CS" b="1" dirty="0"/>
              <a:t> pretpostavka </a:t>
            </a:r>
            <a:r>
              <a:rPr lang="sr-Latn-CS" dirty="0"/>
              <a:t>i upotreba neproverenih podataka jer za nesavesan rad procenitelj može snositi i </a:t>
            </a:r>
            <a:r>
              <a:rPr lang="sr-Latn-CS" b="1" dirty="0"/>
              <a:t>krivičnu odgovornost</a:t>
            </a:r>
            <a:r>
              <a:rPr lang="sr-Latn-CS" dirty="0"/>
              <a:t>. 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418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418769"/>
              </p:ext>
            </p:extLst>
          </p:nvPr>
        </p:nvGraphicFramePr>
        <p:xfrm>
          <a:off x="101600" y="188640"/>
          <a:ext cx="8856663" cy="6553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677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CS" sz="4100" b="1" u="sng" dirty="0"/>
              <a:t>Procena vrednosti</a:t>
            </a:r>
            <a:r>
              <a:rPr lang="sr-Latn-CS" sz="4100" u="sng" dirty="0"/>
              <a:t> </a:t>
            </a:r>
            <a:r>
              <a:rPr lang="sr-Latn-CS" sz="4100" b="1" u="sng" dirty="0"/>
              <a:t>nepokretnosti</a:t>
            </a:r>
            <a:r>
              <a:rPr lang="sr-Latn-CS" sz="4100" dirty="0"/>
              <a:t> </a:t>
            </a:r>
            <a:r>
              <a:rPr lang="sr-Latn-CS" dirty="0"/>
              <a:t>označava ekspertsko mišljenje o </a:t>
            </a:r>
            <a:r>
              <a:rPr lang="sr-Latn-CS" dirty="0" smtClean="0"/>
              <a:t>vrednosti</a:t>
            </a:r>
          </a:p>
          <a:p>
            <a:pPr marL="0" indent="0">
              <a:buNone/>
            </a:pPr>
            <a:endParaRPr lang="sr-Latn-RS" sz="1800" dirty="0"/>
          </a:p>
          <a:p>
            <a:pPr lvl="0"/>
            <a:r>
              <a:rPr lang="sr-Latn-CS" dirty="0"/>
              <a:t>Identifikacija </a:t>
            </a:r>
            <a:r>
              <a:rPr lang="sr-Latn-CS" dirty="0" smtClean="0"/>
              <a:t>nepokretnosti– </a:t>
            </a:r>
            <a:r>
              <a:rPr lang="sr-Latn-CS" b="1" dirty="0"/>
              <a:t>šta se procenjuje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dirty="0"/>
              <a:t>Identifikacija</a:t>
            </a:r>
            <a:r>
              <a:rPr lang="sr-Latn-CS" b="1" dirty="0"/>
              <a:t> prava nad nepokretnostima </a:t>
            </a:r>
            <a:r>
              <a:rPr lang="sr-Latn-CS" dirty="0"/>
              <a:t>koja se procenjuju – pravo svojine, zakupa, raspolaganja, postojeća ograničenja;</a:t>
            </a:r>
            <a:endParaRPr lang="sr-Latn-RS" dirty="0"/>
          </a:p>
          <a:p>
            <a:pPr lvl="0"/>
            <a:r>
              <a:rPr lang="sr-Latn-CS" dirty="0"/>
              <a:t>Utvrđivanje svrhe procene – </a:t>
            </a:r>
            <a:r>
              <a:rPr lang="sr-Latn-CS" b="1" dirty="0"/>
              <a:t>zašto se radi procena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dirty="0"/>
              <a:t>Utvrđivanje datuma procene – </a:t>
            </a:r>
            <a:r>
              <a:rPr lang="sr-Latn-CS" b="1" dirty="0"/>
              <a:t>na koji datum se određuje vrednost nepokretnosti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b="1" dirty="0"/>
              <a:t>Izbor odgovarajuće metode procene </a:t>
            </a:r>
            <a:r>
              <a:rPr lang="sr-Latn-CS" dirty="0"/>
              <a:t>– jedna ili kombinacija više metoda;</a:t>
            </a:r>
            <a:endParaRPr lang="sr-Latn-RS" dirty="0"/>
          </a:p>
          <a:p>
            <a:pPr lvl="0"/>
            <a:r>
              <a:rPr lang="sr-Latn-CS" b="1" dirty="0"/>
              <a:t>Prikupljanje, analiza i vrednovanje podataka</a:t>
            </a:r>
            <a:r>
              <a:rPr lang="sr-Latn-CS" dirty="0"/>
              <a:t> koji su potrebni za izabrani metod procene;</a:t>
            </a:r>
            <a:endParaRPr lang="sr-Latn-RS" dirty="0"/>
          </a:p>
          <a:p>
            <a:pPr lvl="0"/>
            <a:r>
              <a:rPr lang="sr-Latn-CS" b="1" dirty="0"/>
              <a:t>Primena izabrane metodologije procene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b="1" dirty="0"/>
              <a:t>Donošenje zaključka o vrednosti i izrada izveštaja</a:t>
            </a:r>
            <a:r>
              <a:rPr lang="sr-Latn-CS" b="1" dirty="0" smtClean="0"/>
              <a:t>.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348062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CS" b="1" dirty="0" smtClean="0"/>
              <a:t>METODE </a:t>
            </a:r>
            <a:r>
              <a:rPr lang="sr-Latn-CS" b="1" dirty="0"/>
              <a:t>ZA PROCENU NEPOKRETNOSTI</a:t>
            </a:r>
            <a:endParaRPr lang="sr-Latn-RS" b="1" dirty="0"/>
          </a:p>
          <a:p>
            <a:pPr marL="0" indent="0">
              <a:buNone/>
            </a:pPr>
            <a:r>
              <a:rPr lang="sr-Latn-CS" dirty="0" smtClean="0"/>
              <a:t>tri </a:t>
            </a:r>
            <a:r>
              <a:rPr lang="sr-Latn-CS" dirty="0"/>
              <a:t>svetski priznate metode procene i to: </a:t>
            </a:r>
            <a:endParaRPr lang="sr-Latn-RS" dirty="0"/>
          </a:p>
          <a:p>
            <a:pPr lvl="0"/>
            <a:r>
              <a:rPr lang="sr-Latn-CS" b="1" dirty="0"/>
              <a:t>troškovna metoda</a:t>
            </a:r>
            <a:r>
              <a:rPr lang="sr-Latn-CS" dirty="0"/>
              <a:t> (</a:t>
            </a:r>
            <a:r>
              <a:rPr lang="sr-Latn-CS" i="1" dirty="0"/>
              <a:t>engl. </a:t>
            </a:r>
            <a:r>
              <a:rPr lang="sr-Latn-CS" i="1" dirty="0" err="1"/>
              <a:t>cost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dirty="0"/>
              <a:t>)</a:t>
            </a:r>
            <a:r>
              <a:rPr lang="sr-Latn-CS" i="1" dirty="0"/>
              <a:t>,</a:t>
            </a:r>
            <a:r>
              <a:rPr lang="sr-Latn-CS" dirty="0"/>
              <a:t> metoda utvrđivanje stvarne vrednosti, troškovni pristup, </a:t>
            </a:r>
            <a:r>
              <a:rPr lang="sr-Latn-CS" dirty="0" smtClean="0"/>
              <a:t>statički pristup,</a:t>
            </a:r>
            <a:endParaRPr lang="sr-Latn-RS" dirty="0"/>
          </a:p>
          <a:p>
            <a:pPr lvl="0"/>
            <a:r>
              <a:rPr lang="sr-Latn-CS" b="1" dirty="0"/>
              <a:t>komparativna metoda </a:t>
            </a:r>
            <a:r>
              <a:rPr lang="sr-Latn-CS" dirty="0"/>
              <a:t>(</a:t>
            </a:r>
            <a:r>
              <a:rPr lang="sr-Latn-CS" i="1" dirty="0"/>
              <a:t>engl. </a:t>
            </a:r>
            <a:r>
              <a:rPr lang="sr-Latn-CS" i="1" dirty="0" err="1"/>
              <a:t>sales</a:t>
            </a:r>
            <a:r>
              <a:rPr lang="sr-Latn-CS" i="1" dirty="0"/>
              <a:t> </a:t>
            </a:r>
            <a:r>
              <a:rPr lang="sr-Latn-CS" i="1" dirty="0" err="1"/>
              <a:t>comparison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i="1" dirty="0"/>
              <a:t>)</a:t>
            </a:r>
            <a:r>
              <a:rPr lang="sr-Latn-CS" dirty="0"/>
              <a:t>, metoda upoređenja prodaje, direktno upoređenje prodajnih cena,</a:t>
            </a:r>
            <a:r>
              <a:rPr lang="sr-Latn-CS" i="1" dirty="0"/>
              <a:t> </a:t>
            </a:r>
            <a:r>
              <a:rPr lang="sr-Latn-CS" dirty="0"/>
              <a:t>i </a:t>
            </a:r>
            <a:endParaRPr lang="sr-Latn-RS" dirty="0"/>
          </a:p>
          <a:p>
            <a:pPr lvl="0"/>
            <a:r>
              <a:rPr lang="sr-Latn-CS" b="1" dirty="0" err="1"/>
              <a:t>prinosna</a:t>
            </a:r>
            <a:r>
              <a:rPr lang="sr-Latn-CS" b="1" dirty="0"/>
              <a:t> metoda </a:t>
            </a:r>
            <a:r>
              <a:rPr lang="sr-Latn-CS" dirty="0"/>
              <a:t>(</a:t>
            </a:r>
            <a:r>
              <a:rPr lang="sr-Latn-CS" i="1" dirty="0"/>
              <a:t>engl. </a:t>
            </a:r>
            <a:r>
              <a:rPr lang="sr-Latn-CS" i="1" dirty="0" err="1"/>
              <a:t>income</a:t>
            </a:r>
            <a:r>
              <a:rPr lang="sr-Latn-CS" i="1" dirty="0"/>
              <a:t> </a:t>
            </a:r>
            <a:r>
              <a:rPr lang="sr-Latn-CS" i="1" dirty="0" err="1"/>
              <a:t>capitalization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i="1" dirty="0"/>
              <a:t>)</a:t>
            </a:r>
            <a:r>
              <a:rPr lang="sr-Latn-CS" dirty="0"/>
              <a:t> bazira se na pretpostavci da vrednost imovine zavisi od njene mogućnosti da generiše profit za vlasnika. U praksi se najčešće koriste dve metode ovog pristupa: </a:t>
            </a:r>
            <a:r>
              <a:rPr lang="sr-Latn-CS" b="1" dirty="0"/>
              <a:t>metod direktne kapitalizacije i metod diskontovanja novčanih tokova</a:t>
            </a:r>
            <a:r>
              <a:rPr lang="sr-Latn-C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9632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CS" sz="5100" b="1" dirty="0" err="1" smtClean="0"/>
              <a:t>Troškovna</a:t>
            </a:r>
            <a:r>
              <a:rPr lang="sr-Latn-CS" sz="5100" b="1" dirty="0" smtClean="0"/>
              <a:t> </a:t>
            </a:r>
            <a:r>
              <a:rPr lang="sr-Latn-CS" sz="5100" b="1" dirty="0"/>
              <a:t>metoda (</a:t>
            </a:r>
            <a:r>
              <a:rPr lang="sr-Latn-CS" sz="5100" b="1" i="1" dirty="0"/>
              <a:t>engl. </a:t>
            </a:r>
            <a:r>
              <a:rPr lang="sr-Latn-CS" sz="5100" b="1" i="1" dirty="0" err="1"/>
              <a:t>cost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approach</a:t>
            </a:r>
            <a:r>
              <a:rPr lang="sr-Latn-CS" sz="5100" b="1" dirty="0"/>
              <a:t>),</a:t>
            </a:r>
            <a:endParaRPr lang="sr-Latn-RS" sz="5100" b="1" dirty="0"/>
          </a:p>
          <a:p>
            <a:pPr marL="0" indent="0">
              <a:buNone/>
            </a:pPr>
            <a:r>
              <a:rPr lang="sr-Latn-CS" dirty="0"/>
              <a:t>Primena troškovne metode podrazumeva </a:t>
            </a:r>
            <a:r>
              <a:rPr lang="sr-Latn-CS" b="1" dirty="0"/>
              <a:t>obračun svih troškova da se lokacija pribavi i izgradi objekta na legalan i tehnički prihvatljiv način </a:t>
            </a:r>
            <a:r>
              <a:rPr lang="sr-Latn-CS" dirty="0"/>
              <a:t>(obračun proizvodne cene objekta), pretpostavlja se da </a:t>
            </a:r>
            <a:r>
              <a:rPr lang="sr-Latn-RS" dirty="0"/>
              <a:t>investitor neće za nepokretnost platiti veću cenu, nego što bi ga koštalo da kupi zemljište i izgradi objekat</a:t>
            </a:r>
            <a:r>
              <a:rPr lang="sr-Latn-RS" dirty="0" smtClean="0"/>
              <a:t>.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CS" dirty="0"/>
              <a:t>U slučaju izgradnje stambenog ili poslovnog objekta to podrazumeva: </a:t>
            </a:r>
            <a:endParaRPr lang="sr-Latn-RS" dirty="0"/>
          </a:p>
          <a:p>
            <a:pPr lvl="0"/>
            <a:r>
              <a:rPr lang="sr-Latn-CS" dirty="0"/>
              <a:t>pribavljanje lokacije, </a:t>
            </a:r>
            <a:endParaRPr lang="sr-Latn-RS" dirty="0"/>
          </a:p>
          <a:p>
            <a:pPr lvl="0"/>
            <a:r>
              <a:rPr lang="sr-Latn-CS" dirty="0" smtClean="0"/>
              <a:t>izradu </a:t>
            </a:r>
            <a:r>
              <a:rPr lang="sr-Latn-CS" dirty="0"/>
              <a:t>i </a:t>
            </a:r>
            <a:r>
              <a:rPr lang="sr-Latn-CS" dirty="0" smtClean="0"/>
              <a:t>overu </a:t>
            </a:r>
            <a:r>
              <a:rPr lang="sr-Latn-CS" dirty="0"/>
              <a:t>tehničke dokumentacije, </a:t>
            </a:r>
            <a:endParaRPr lang="sr-Latn-RS" dirty="0"/>
          </a:p>
          <a:p>
            <a:pPr lvl="0"/>
            <a:r>
              <a:rPr lang="sr-Latn-CS" dirty="0"/>
              <a:t>plaćanje svih komunalnih doprinosa i taksi, </a:t>
            </a:r>
            <a:endParaRPr lang="sr-Latn-RS" dirty="0"/>
          </a:p>
          <a:p>
            <a:pPr lvl="0"/>
            <a:r>
              <a:rPr lang="sr-Latn-CS" dirty="0"/>
              <a:t>pribavljanje građevinske dozvole, </a:t>
            </a:r>
            <a:endParaRPr lang="sr-Latn-RS" dirty="0"/>
          </a:p>
          <a:p>
            <a:pPr lvl="0"/>
            <a:r>
              <a:rPr lang="sr-Latn-CS" dirty="0"/>
              <a:t>izvođenje radova uz poštovanje svih propisa, </a:t>
            </a:r>
            <a:endParaRPr lang="sr-Latn-RS" dirty="0"/>
          </a:p>
          <a:p>
            <a:pPr lvl="0"/>
            <a:r>
              <a:rPr lang="sr-Latn-CS" dirty="0"/>
              <a:t>izvršen tehnički prijem, </a:t>
            </a:r>
            <a:endParaRPr lang="sr-Latn-RS" dirty="0"/>
          </a:p>
          <a:p>
            <a:pPr lvl="0"/>
            <a:r>
              <a:rPr lang="sr-Latn-CS" dirty="0"/>
              <a:t>pribavljanje upotrebne dozvole i </a:t>
            </a:r>
            <a:endParaRPr lang="sr-Latn-RS" dirty="0"/>
          </a:p>
          <a:p>
            <a:pPr lvl="0"/>
            <a:r>
              <a:rPr lang="sr-Latn-CS" dirty="0"/>
              <a:t>uknjižba objekta. 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555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sr-Latn-CS" dirty="0"/>
              <a:t>Vrednosti dobijene primenom troškovne metode su relativno konstantne u dužim vremenskim periodima i </a:t>
            </a:r>
            <a:r>
              <a:rPr lang="sr-Latn-CS" b="1" dirty="0"/>
              <a:t>nalaze se u donjem opsegu tržišne cene</a:t>
            </a:r>
            <a:r>
              <a:rPr lang="sr-Latn-CS" dirty="0"/>
              <a:t>. </a:t>
            </a:r>
            <a:endParaRPr lang="sr-Latn-CS" dirty="0" smtClean="0"/>
          </a:p>
          <a:p>
            <a:r>
              <a:rPr lang="sr-Latn-CS" dirty="0" smtClean="0"/>
              <a:t>Od </a:t>
            </a:r>
            <a:r>
              <a:rPr lang="sr-Latn-CS" dirty="0"/>
              <a:t>navedenih parametara </a:t>
            </a:r>
            <a:r>
              <a:rPr lang="sr-Latn-CS" b="1" dirty="0"/>
              <a:t>najviše varira vrednost pribavljanja lokacije koja predstavlja 30% do 60% ukupne vrednosti </a:t>
            </a:r>
            <a:r>
              <a:rPr lang="sr-Latn-CS" b="1" dirty="0" smtClean="0"/>
              <a:t>nepokretnosti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Atraktivna lokacija</a:t>
            </a:r>
          </a:p>
          <a:p>
            <a:r>
              <a:rPr lang="sr-Latn-CS" dirty="0" err="1" smtClean="0"/>
              <a:t>Devastirana</a:t>
            </a:r>
            <a:r>
              <a:rPr lang="sr-Latn-CS" dirty="0" smtClean="0"/>
              <a:t> lokacija (tržišna </a:t>
            </a:r>
            <a:r>
              <a:rPr lang="sr-Latn-CS" dirty="0"/>
              <a:t>cena nepokretnosti </a:t>
            </a:r>
            <a:r>
              <a:rPr lang="sr-Latn-CS" dirty="0" smtClean="0"/>
              <a:t>ispod </a:t>
            </a:r>
            <a:r>
              <a:rPr lang="sr-Latn-CS" dirty="0"/>
              <a:t>njene proizvodne </a:t>
            </a:r>
            <a:r>
              <a:rPr lang="sr-Latn-CS" dirty="0" smtClean="0"/>
              <a:t>vrednosti). </a:t>
            </a:r>
            <a:endParaRPr lang="sr-Latn-RS" dirty="0"/>
          </a:p>
          <a:p>
            <a:r>
              <a:rPr lang="sr-Latn-RS" b="1" dirty="0" smtClean="0"/>
              <a:t>Amortizacija</a:t>
            </a:r>
            <a:r>
              <a:rPr lang="sr-Latn-RS" dirty="0" smtClean="0"/>
              <a:t> </a:t>
            </a:r>
            <a:r>
              <a:rPr lang="sr-Latn-RS" dirty="0"/>
              <a:t>(fizička i funkcionalna), u odnosu na godinu izgradnje ili poslednje rekonstrukcije.</a:t>
            </a:r>
          </a:p>
          <a:p>
            <a:endParaRPr lang="sr-Latn-CS" dirty="0" smtClean="0"/>
          </a:p>
          <a:p>
            <a:r>
              <a:rPr lang="sr-Latn-CS" dirty="0" smtClean="0"/>
              <a:t>Treba </a:t>
            </a:r>
            <a:r>
              <a:rPr lang="sr-Latn-CS" dirty="0"/>
              <a:t>naglasiti da se vrednost zemljišta ne </a:t>
            </a:r>
            <a:r>
              <a:rPr lang="sr-Latn-CS" dirty="0" smtClean="0"/>
              <a:t>amortizuje, </a:t>
            </a:r>
            <a:r>
              <a:rPr lang="sr-Latn-CS" dirty="0"/>
              <a:t>a da svaki od elemenata objekta ima različitu stopu amortizacije zavisno od kvaliteta i veka trajanja.</a:t>
            </a:r>
            <a:endParaRPr lang="sr-Latn-RS" dirty="0"/>
          </a:p>
          <a:p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zavisnosti od svrhe procene </a:t>
            </a:r>
            <a:r>
              <a:rPr lang="sr-Latn-CS" dirty="0" err="1" smtClean="0"/>
              <a:t>primenljivost</a:t>
            </a:r>
            <a:r>
              <a:rPr lang="sr-Latn-CS" dirty="0" smtClean="0"/>
              <a:t> </a:t>
            </a:r>
            <a:r>
              <a:rPr lang="sr-Latn-CS" dirty="0"/>
              <a:t>ove metode je različita</a:t>
            </a:r>
            <a:endParaRPr lang="sr-Latn-RS" dirty="0"/>
          </a:p>
          <a:p>
            <a:pPr lvl="0"/>
            <a:r>
              <a:rPr lang="sr-Latn-CS" dirty="0"/>
              <a:t>Pri postupcima eksproprijacije je vrlo primenjiva kao donja granica vrednosti uz maksimalnu amortizaciju do 30%</a:t>
            </a:r>
            <a:endParaRPr lang="sr-Latn-RS" dirty="0"/>
          </a:p>
          <a:p>
            <a:pPr lvl="0"/>
            <a:r>
              <a:rPr lang="sr-Latn-CS" dirty="0"/>
              <a:t>Pri proceni za hipotekarni kredit na daje pouzdane rezultate</a:t>
            </a:r>
            <a:endParaRPr lang="sr-Latn-RS" dirty="0"/>
          </a:p>
          <a:p>
            <a:pPr lvl="0"/>
            <a:r>
              <a:rPr lang="sr-Latn-CS" dirty="0"/>
              <a:t>Pri proceni javnih i infrastrukturnih objekata je nekad i jedina primenjiva metoda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1826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4458" y="116632"/>
            <a:ext cx="8853334" cy="6536435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CS" sz="5100" b="1" dirty="0" smtClean="0"/>
              <a:t>Komparativna </a:t>
            </a:r>
            <a:r>
              <a:rPr lang="sr-Latn-CS" sz="5100" b="1" dirty="0"/>
              <a:t>metoda (</a:t>
            </a:r>
            <a:r>
              <a:rPr lang="sr-Latn-CS" sz="5100" b="1" i="1" dirty="0"/>
              <a:t>engl. </a:t>
            </a:r>
            <a:r>
              <a:rPr lang="sr-Latn-CS" sz="5100" b="1" i="1" dirty="0" err="1"/>
              <a:t>sales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comparison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approach</a:t>
            </a:r>
            <a:r>
              <a:rPr lang="sr-Latn-CS" sz="5100" b="1" dirty="0"/>
              <a:t>), </a:t>
            </a:r>
            <a:endParaRPr lang="sr-Latn-RS" sz="5100" b="1" dirty="0"/>
          </a:p>
          <a:p>
            <a:endParaRPr lang="sr-Latn-CS" sz="2100" dirty="0" smtClean="0"/>
          </a:p>
          <a:p>
            <a:r>
              <a:rPr lang="sr-Latn-CS" dirty="0" smtClean="0"/>
              <a:t>Pristup </a:t>
            </a:r>
            <a:r>
              <a:rPr lang="sr-Latn-CS" dirty="0"/>
              <a:t>direktnog upoređivanja prodajnih cena zasniva se na </a:t>
            </a:r>
            <a:r>
              <a:rPr lang="sr-Latn-CS" b="1" dirty="0"/>
              <a:t>informacijama sa tržišta </a:t>
            </a:r>
            <a:r>
              <a:rPr lang="sr-Latn-CS" dirty="0"/>
              <a:t>o kupoprodajnim transakcijama, ili cena iz ponuda, za nepokretnosti koje su uporedive sa nepokretnosti čija se vrednost procenjuje. </a:t>
            </a:r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postupku procene, neophodno je izvršiti </a:t>
            </a:r>
            <a:r>
              <a:rPr lang="sr-Latn-CS" b="1" dirty="0"/>
              <a:t>vrednovanje </a:t>
            </a:r>
            <a:r>
              <a:rPr lang="sr-Latn-CS" dirty="0"/>
              <a:t>prikupljenih podataka i </a:t>
            </a:r>
            <a:r>
              <a:rPr lang="sr-Latn-CS" b="1" dirty="0"/>
              <a:t>korigovanje dobijenih vrednosti</a:t>
            </a:r>
            <a:r>
              <a:rPr lang="sr-Latn-CS" dirty="0"/>
              <a:t>, za sva bitna odstupanja nepokretnosti za koje se vrši poređenje, po osnovu: lokacije, blizine saobraćajnica, prateće infrastrukture, veličine objekta i urbanističkih parametara, kvaliteta gradnje, godine izgradnje ili adaptacije, tekućem i  investicionom održavanju i izvršenim dodatnim ulaganjima do dana procene, vremenskom periodu od obavljene transakcije do dana procene</a:t>
            </a:r>
            <a:r>
              <a:rPr lang="sr-Latn-CS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1024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4458" y="116633"/>
                <a:ext cx="8932038" cy="6696744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Latn-CS" sz="4200" b="1" dirty="0" smtClean="0"/>
                  <a:t>Komparativna metoda</a:t>
                </a:r>
                <a:endParaRPr lang="sr-Latn-RS" sz="4200" b="1" dirty="0"/>
              </a:p>
              <a:p>
                <a:pPr marL="0" indent="0">
                  <a:buNone/>
                </a:pPr>
                <a:r>
                  <a:rPr lang="sr-Latn-CS" dirty="0" smtClean="0"/>
                  <a:t>Najčešće </a:t>
                </a:r>
                <a:r>
                  <a:rPr lang="sr-Latn-CS" dirty="0"/>
                  <a:t>se za svaku od uporedivih nepokretnosti vrši formiranje cene po metru kvadratnom, da bi se ona poredila sa tržišnom vrednošću predmetne nepokretnosti. </a:t>
                </a:r>
                <a:r>
                  <a:rPr lang="sr-Latn-CS" dirty="0" smtClean="0"/>
                  <a:t>Za </a:t>
                </a:r>
                <a:r>
                  <a:rPr lang="sr-Latn-CS" dirty="0"/>
                  <a:t>obračun se koristi jednačina za „</a:t>
                </a:r>
                <a:r>
                  <a:rPr lang="sr-Latn-CS" dirty="0" err="1"/>
                  <a:t>ponderisanu</a:t>
                </a:r>
                <a:r>
                  <a:rPr lang="sr-Latn-CS" dirty="0"/>
                  <a:t> aritmetičku sredinu</a:t>
                </a:r>
                <a:r>
                  <a:rPr lang="sr-Latn-CS" dirty="0" smtClean="0"/>
                  <a:t>“ </a:t>
                </a:r>
                <a:r>
                  <a:rPr lang="sr-Latn-CS" dirty="0"/>
                  <a:t>koja glasi:</a:t>
                </a:r>
                <a:endParaRPr lang="sr-Latn-R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r-Latn-RS" sz="3400" i="1">
                            <a:latin typeface="Cambria Math"/>
                          </a:rPr>
                        </m:ctrlPr>
                      </m:accPr>
                      <m:e>
                        <m:r>
                          <a:rPr lang="sr-Latn-CS" sz="3400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sr-Latn-CS" sz="3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400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grow m:val="on"/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𝑖</m:t>
                            </m:r>
                            <m:r>
                              <a:rPr lang="sr-Latn-CS" sz="340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CS" sz="3400" i="1">
                                <a:latin typeface="Cambria Math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grow m:val="on"/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𝑖</m:t>
                            </m:r>
                            <m:r>
                              <a:rPr lang="sr-Latn-CS" sz="340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sr-Latn-CS" sz="3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3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sr-Latn-RS" sz="3400" b="0" i="0" smtClean="0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sr-Latn-CS" sz="3400" dirty="0"/>
                  <a:t>	</a:t>
                </a:r>
                <a:endParaRPr lang="sr-Latn-RS" sz="3400" dirty="0"/>
              </a:p>
              <a:p>
                <a:pPr marL="0" indent="0">
                  <a:buNone/>
                </a:pPr>
                <a:endParaRPr lang="sr-Latn-CS" i="1" dirty="0" smtClean="0"/>
              </a:p>
              <a:p>
                <a:pPr marL="0" indent="0">
                  <a:buNone/>
                </a:pPr>
                <a:r>
                  <a:rPr lang="sr-Latn-CS" i="1" dirty="0" err="1" smtClean="0"/>
                  <a:t>x</a:t>
                </a:r>
                <a:r>
                  <a:rPr lang="sr-Latn-CS" i="1" baseline="-25000" dirty="0" err="1" smtClean="0"/>
                  <a:t>i</a:t>
                </a:r>
                <a:r>
                  <a:rPr lang="sr-Latn-CS" dirty="0" smtClean="0"/>
                  <a:t> </a:t>
                </a:r>
                <a:r>
                  <a:rPr lang="sr-Latn-CS" dirty="0"/>
                  <a:t>– korigovani iznos u €/m</a:t>
                </a:r>
                <a:r>
                  <a:rPr lang="sr-Latn-CS" baseline="30000" dirty="0"/>
                  <a:t>2</a:t>
                </a:r>
                <a:endParaRPr lang="sr-Latn-RS" dirty="0"/>
              </a:p>
              <a:p>
                <a:pPr marL="0" indent="0">
                  <a:buNone/>
                </a:pPr>
                <a:r>
                  <a:rPr lang="en-US" i="1" dirty="0" smtClean="0"/>
                  <a:t>p</a:t>
                </a:r>
                <a:r>
                  <a:rPr lang="en-US" i="1" baseline="-25000" dirty="0" smtClean="0"/>
                  <a:t>i</a:t>
                </a:r>
                <a:r>
                  <a:rPr lang="en-US" dirty="0" smtClean="0"/>
                  <a:t> </a:t>
                </a:r>
                <a:r>
                  <a:rPr lang="en-US" dirty="0"/>
                  <a:t>– </a:t>
                </a:r>
                <a:r>
                  <a:rPr lang="en-US" dirty="0" err="1"/>
                  <a:t>koeficijent</a:t>
                </a:r>
                <a:r>
                  <a:rPr lang="en-US" dirty="0"/>
                  <a:t> </a:t>
                </a:r>
                <a:r>
                  <a:rPr lang="en-US" dirty="0" err="1"/>
                  <a:t>pouzdanosti</a:t>
                </a:r>
                <a:r>
                  <a:rPr lang="en-US" dirty="0"/>
                  <a:t> (</a:t>
                </a:r>
                <a:r>
                  <a:rPr lang="en-US" dirty="0" err="1"/>
                  <a:t>težinski</a:t>
                </a:r>
                <a:r>
                  <a:rPr lang="en-US" dirty="0"/>
                  <a:t> </a:t>
                </a:r>
                <a:r>
                  <a:rPr lang="en-US" dirty="0" err="1"/>
                  <a:t>koeficijent</a:t>
                </a:r>
                <a:r>
                  <a:rPr lang="en-US" dirty="0"/>
                  <a:t>)</a:t>
                </a:r>
                <a:r>
                  <a:rPr lang="sr-Latn-RS" dirty="0"/>
                  <a:t> </a:t>
                </a:r>
                <a:endParaRPr lang="sr-Latn-R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r-Latn-RS" i="1">
                            <a:latin typeface="Cambria Math"/>
                          </a:rPr>
                        </m:ctrlPr>
                      </m:accPr>
                      <m:e>
                        <m:r>
                          <a:rPr lang="sr-Latn-CS" i="1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sr-Latn-CS" dirty="0"/>
                  <a:t>  – </a:t>
                </a:r>
                <a:r>
                  <a:rPr lang="sr-Latn-CS" dirty="0" err="1"/>
                  <a:t>ponderisana</a:t>
                </a:r>
                <a:r>
                  <a:rPr lang="sr-Latn-CS" dirty="0"/>
                  <a:t> aritmetička sredina</a:t>
                </a:r>
                <a:endParaRPr lang="sr-Latn-RS" dirty="0"/>
              </a:p>
              <a:p>
                <a:pPr marL="0" indent="0">
                  <a:buNone/>
                </a:pPr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458" y="116633"/>
                <a:ext cx="8932038" cy="6696744"/>
              </a:xfrm>
              <a:blipFill rotWithShape="1">
                <a:blip r:embed="rId2"/>
                <a:stretch>
                  <a:fillRect l="-2594" t="-2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07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1359</Words>
  <Application>Microsoft Office PowerPoint</Application>
  <PresentationFormat>On-screen Show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Slobodan</dc:creator>
  <cp:lastModifiedBy>Goran</cp:lastModifiedBy>
  <cp:revision>34</cp:revision>
  <dcterms:created xsi:type="dcterms:W3CDTF">2017-09-23T16:34:35Z</dcterms:created>
  <dcterms:modified xsi:type="dcterms:W3CDTF">2020-10-18T21:08:48Z</dcterms:modified>
</cp:coreProperties>
</file>