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1"/>
  </p:notesMasterIdLst>
  <p:sldIdLst>
    <p:sldId id="256" r:id="rId2"/>
    <p:sldId id="262" r:id="rId3"/>
    <p:sldId id="263" r:id="rId4"/>
    <p:sldId id="287" r:id="rId5"/>
    <p:sldId id="291" r:id="rId6"/>
    <p:sldId id="292" r:id="rId7"/>
    <p:sldId id="293" r:id="rId8"/>
    <p:sldId id="288" r:id="rId9"/>
    <p:sldId id="294" r:id="rId10"/>
    <p:sldId id="289" r:id="rId11"/>
    <p:sldId id="290" r:id="rId12"/>
    <p:sldId id="26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3" r:id="rId21"/>
    <p:sldId id="302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6" r:id="rId40"/>
    <p:sldId id="323" r:id="rId41"/>
    <p:sldId id="324" r:id="rId42"/>
    <p:sldId id="322" r:id="rId43"/>
    <p:sldId id="327" r:id="rId44"/>
    <p:sldId id="325" r:id="rId45"/>
    <p:sldId id="328" r:id="rId46"/>
    <p:sldId id="332" r:id="rId47"/>
    <p:sldId id="333" r:id="rId48"/>
    <p:sldId id="329" r:id="rId49"/>
    <p:sldId id="330" r:id="rId5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542" y="-10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8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EDFA4-00C3-4485-9E92-26CBA89A51A7}" type="datetimeFigureOut">
              <a:rPr lang="sr-Latn-RS" smtClean="0"/>
              <a:t>18.10.2020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91F25-538B-44DD-B790-12D9081A520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045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44840" y="3602038"/>
            <a:ext cx="9144000" cy="5689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dirty="0" smtClean="0"/>
              <a:t>Naslov/Naziv teme predavanja</a:t>
            </a:r>
            <a:endParaRPr lang="sr-Latn-RS" dirty="0"/>
          </a:p>
        </p:txBody>
      </p:sp>
      <p:pic>
        <p:nvPicPr>
          <p:cNvPr id="7" name="Picture 10" descr="Image result for teacher icon 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32" y="4147471"/>
            <a:ext cx="781968" cy="7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lock timer 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72" y="4228910"/>
            <a:ext cx="438171" cy="4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0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6300" y="2076450"/>
            <a:ext cx="10515600" cy="40005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453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038350"/>
            <a:ext cx="4933950" cy="4038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38900" y="2038350"/>
            <a:ext cx="4933950" cy="4038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3384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6511" y="5814025"/>
            <a:ext cx="12192000" cy="11101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21" y="5547972"/>
            <a:ext cx="1612748" cy="1674345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 rot="10162212" flipH="1">
            <a:off x="-105519" y="2761999"/>
            <a:ext cx="12175565" cy="3852142"/>
          </a:xfrm>
          <a:prstGeom prst="ellipse">
            <a:avLst/>
          </a:prstGeom>
          <a:solidFill>
            <a:schemeClr val="bg1"/>
          </a:solidFill>
          <a:ln w="47625">
            <a:noFill/>
          </a:ln>
          <a:effectLst>
            <a:outerShdw blurRad="101600" dist="38100" sx="76000" sy="76000" algn="l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Oval 18"/>
          <p:cNvSpPr/>
          <p:nvPr userDrawn="1"/>
        </p:nvSpPr>
        <p:spPr>
          <a:xfrm rot="10036807" flipH="1">
            <a:off x="-116637" y="3661707"/>
            <a:ext cx="9775349" cy="2259590"/>
          </a:xfrm>
          <a:prstGeom prst="ellipse">
            <a:avLst/>
          </a:prstGeom>
          <a:solidFill>
            <a:schemeClr val="bg1"/>
          </a:solidFill>
          <a:ln w="47625">
            <a:noFill/>
          </a:ln>
          <a:effectLst>
            <a:outerShdw blurRad="101600" dist="38100" sx="76000" sy="76000" algn="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222175"/>
            <a:ext cx="1735069" cy="7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7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845" y="2122101"/>
            <a:ext cx="9648967" cy="1576442"/>
          </a:xfrm>
        </p:spPr>
        <p:txBody>
          <a:bodyPr/>
          <a:lstStyle/>
          <a:p>
            <a:r>
              <a:rPr lang="pl-PL" sz="4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Obračun </a:t>
            </a:r>
            <a:r>
              <a:rPr lang="pl-PL" sz="4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površine i </a:t>
            </a:r>
            <a:r>
              <a:rPr lang="pl-PL" sz="4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zapremine građevinskih </a:t>
            </a:r>
            <a:r>
              <a:rPr lang="pl-PL" sz="4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objekata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8560" y="4321125"/>
            <a:ext cx="313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>
                <a:latin typeface="Century Gothic" panose="020B0502020202020204" pitchFamily="34" charset="0"/>
              </a:rPr>
              <a:t>Prof. dr Goran </a:t>
            </a:r>
            <a:r>
              <a:rPr lang="sr-Latn-RS" sz="2000" b="1" dirty="0" smtClean="0">
                <a:latin typeface="Century Gothic" panose="020B0502020202020204" pitchFamily="34" charset="0"/>
              </a:rPr>
              <a:t>Ćirović</a:t>
            </a:r>
            <a:endParaRPr lang="sr-Latn-R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t="8864" r="11551" b="25512"/>
          <a:stretch/>
        </p:blipFill>
        <p:spPr bwMode="auto">
          <a:xfrm>
            <a:off x="0" y="0"/>
            <a:ext cx="10089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3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8729" r="4827" b="16271"/>
          <a:stretch/>
        </p:blipFill>
        <p:spPr bwMode="auto">
          <a:xfrm>
            <a:off x="1" y="0"/>
            <a:ext cx="100741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0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1343" y="1351237"/>
            <a:ext cx="10799473" cy="4245522"/>
          </a:xfrm>
        </p:spPr>
        <p:txBody>
          <a:bodyPr/>
          <a:lstStyle/>
          <a:p>
            <a:pPr lvl="0"/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Licence za firme (izdaje nadležno ministarstvo)</a:t>
            </a:r>
          </a:p>
          <a:p>
            <a:pPr lvl="0"/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Licence za tehnička lica (inženjerska komora)</a:t>
            </a:r>
          </a:p>
          <a:p>
            <a:pPr lvl="0"/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Radne knjižice (prijave) za radnike</a:t>
            </a:r>
          </a:p>
          <a:p>
            <a:pPr lvl="0"/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Zdravstvena uverenja za radnike</a:t>
            </a:r>
          </a:p>
          <a:p>
            <a:pPr lvl="0"/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Dozvole i uverenja za rukovaoce mašinama</a:t>
            </a:r>
          </a:p>
          <a:p>
            <a:pPr lvl="0"/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Registracije, (tehnički listovi) za mehanizaciju </a:t>
            </a: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424" y="299593"/>
            <a:ext cx="10515600" cy="742823"/>
          </a:xfrm>
        </p:spPr>
        <p:txBody>
          <a:bodyPr/>
          <a:lstStyle/>
          <a:p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Sertifikati u građevinarstvu</a:t>
            </a:r>
            <a: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1343" y="1351237"/>
            <a:ext cx="10799473" cy="4245522"/>
          </a:xfrm>
        </p:spPr>
        <p:txBody>
          <a:bodyPr/>
          <a:lstStyle/>
          <a:p>
            <a:pPr lvl="0"/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Montaža</a:t>
            </a:r>
            <a:r>
              <a:rPr lang="vi-V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oplate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atest za prenosnu oplatu ili građu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atest za spojna sredstva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atest za ulje za premazivanje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stručna radna snaga – tesar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kontrola geometrije – geodeta sa instrumentom 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Prijem oplate Odgovorni izvođač i nadzorni organ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424" y="299593"/>
            <a:ext cx="10515600" cy="742823"/>
          </a:xfrm>
        </p:spPr>
        <p:txBody>
          <a:bodyPr/>
          <a:lstStyle/>
          <a:p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Primer: </a:t>
            </a:r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betonski </a:t>
            </a: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radovi</a:t>
            </a:r>
            <a: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1343" y="1177816"/>
            <a:ext cx="11385857" cy="4923439"/>
          </a:xfrm>
        </p:spPr>
        <p:txBody>
          <a:bodyPr/>
          <a:lstStyle/>
          <a:p>
            <a:pPr lvl="0"/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atest za armaturu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uputstvo za ispravljanje, savijanje, sečenje, varenje 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atest za spojna sredstva paljena žica, podmetači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sredstvo za unutrašnji transport (kran) 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stručna radna snaga – 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armirač</a:t>
            </a: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varioc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prijem armature Odgovorni izvođač i Nadzorni 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</a:t>
            </a:r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Kablovi za prednaprezanje</a:t>
            </a:r>
          </a:p>
          <a:p>
            <a:pPr lvl="0"/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424" y="299593"/>
            <a:ext cx="10515600" cy="742823"/>
          </a:xfrm>
        </p:spPr>
        <p:txBody>
          <a:bodyPr/>
          <a:lstStyle/>
          <a:p>
            <a:pPr lvl="0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Montaža armature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1343" y="1351237"/>
            <a:ext cx="10799473" cy="4245522"/>
          </a:xfrm>
        </p:spPr>
        <p:txBody>
          <a:bodyPr/>
          <a:lstStyle/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atest za agregat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atest za cement i aditive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atest za vodu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Projekat  betona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Uzimanje uzorka na utovaru u mikser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Otpremnica sa upisanim vremenom utovara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Uputstvo za transport, ugradnju i 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negu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423" y="331124"/>
            <a:ext cx="10515600" cy="742823"/>
          </a:xfrm>
        </p:spPr>
        <p:txBody>
          <a:bodyPr/>
          <a:lstStyle/>
          <a:p>
            <a: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Betoniranje 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proizvodnja </a:t>
            </a:r>
            <a: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betona</a:t>
            </a:r>
          </a:p>
        </p:txBody>
      </p:sp>
    </p:spTree>
    <p:extLst>
      <p:ext uri="{BB962C8B-B14F-4D97-AF65-F5344CB8AC3E}">
        <p14:creationId xmlns:p14="http://schemas.microsoft.com/office/powerpoint/2010/main" val="40112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1343" y="1351237"/>
            <a:ext cx="10799473" cy="4245522"/>
          </a:xfrm>
        </p:spPr>
        <p:txBody>
          <a:bodyPr/>
          <a:lstStyle/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Registracija za mešalicu (saobraćajna dozvola)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Atest za mešalicu (tehničke karakteristike)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Vozačka dozvola i uverenje o obučenosti rukovaoca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Otpremnica sa upisanim vremenom istovara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Uzimanje uzorka na istovaru iz miksera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Kontrola konzistentonsti na gradilištu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Prijemni list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424" y="299593"/>
            <a:ext cx="10515600" cy="742823"/>
          </a:xfrm>
        </p:spPr>
        <p:txBody>
          <a:bodyPr/>
          <a:lstStyle/>
          <a:p>
            <a: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Betoniranje spoljašnji transport betona</a:t>
            </a:r>
          </a:p>
        </p:txBody>
      </p:sp>
    </p:spTree>
    <p:extLst>
      <p:ext uri="{BB962C8B-B14F-4D97-AF65-F5344CB8AC3E}">
        <p14:creationId xmlns:p14="http://schemas.microsoft.com/office/powerpoint/2010/main" val="23482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1343" y="1351237"/>
            <a:ext cx="10799473" cy="4245522"/>
          </a:xfrm>
        </p:spPr>
        <p:txBody>
          <a:bodyPr/>
          <a:lstStyle/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Registracija za pumpu (saobraćajna dozvola)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Atest za pumpu (tehničke karakteristike)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Dokaz o obučenosti rukovaoca pumpom (kranom)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Upis u građevinski dnevnik toka betoniranja</a:t>
            </a:r>
          </a:p>
          <a:p>
            <a:pPr lvl="0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Uzimanje uzorka na kraju svake faze betoniranja</a:t>
            </a:r>
          </a:p>
          <a:p>
            <a:pPr lvl="0"/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Prefabrikovani betonski elementi </a:t>
            </a:r>
          </a:p>
          <a:p>
            <a:pPr lvl="0"/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424" y="299593"/>
            <a:ext cx="10515600" cy="742823"/>
          </a:xfrm>
        </p:spPr>
        <p:txBody>
          <a:bodyPr/>
          <a:lstStyle/>
          <a:p>
            <a: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Betoniranje unutrašnji transport betona</a:t>
            </a:r>
          </a:p>
        </p:txBody>
      </p:sp>
    </p:spTree>
    <p:extLst>
      <p:ext uri="{BB962C8B-B14F-4D97-AF65-F5344CB8AC3E}">
        <p14:creationId xmlns:p14="http://schemas.microsoft.com/office/powerpoint/2010/main" val="35966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674085"/>
          </a:xfrm>
        </p:spPr>
        <p:txBody>
          <a:bodyPr/>
          <a:lstStyle/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Betoniranje 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v-S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ugradnja </a:t>
            </a:r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nega betona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2965" y="1718442"/>
            <a:ext cx="11240813" cy="4004442"/>
          </a:xfrm>
        </p:spPr>
        <p:txBody>
          <a:bodyPr/>
          <a:lstStyle/>
          <a:p>
            <a:pPr marL="803275" indent="-803275"/>
            <a:r>
              <a:rPr lang="vi-VN" dirty="0"/>
              <a:t>•	</a:t>
            </a:r>
            <a:r>
              <a:rPr lang="vi-VN" dirty="0">
                <a:solidFill>
                  <a:schemeClr val="tx1"/>
                </a:solidFill>
              </a:rPr>
              <a:t>Atest za opremu pervibratori  (tehničke karakteristike)</a:t>
            </a:r>
          </a:p>
          <a:p>
            <a:pPr marL="803275" indent="-803275"/>
            <a:r>
              <a:rPr lang="vi-VN" dirty="0">
                <a:solidFill>
                  <a:schemeClr val="tx1"/>
                </a:solidFill>
              </a:rPr>
              <a:t>•	Dokaz o obučenosti rukovaoca - betonirci</a:t>
            </a:r>
          </a:p>
          <a:p>
            <a:pPr marL="803275" indent="-803275"/>
            <a:r>
              <a:rPr lang="vi-VN" dirty="0">
                <a:solidFill>
                  <a:schemeClr val="tx1"/>
                </a:solidFill>
              </a:rPr>
              <a:t>•	Upis u građevinski dnevnik toka ugradnje betona i nege betona (temperatura, važnost, padavine)</a:t>
            </a:r>
          </a:p>
          <a:p>
            <a:pPr marL="803275" indent="-803275"/>
            <a:r>
              <a:rPr lang="vi-VN" dirty="0">
                <a:solidFill>
                  <a:schemeClr val="tx1"/>
                </a:solidFill>
              </a:rPr>
              <a:t>•	Prijem pozicije betoniranja Odgovorni izvođač i Nadzorni organ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930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800209"/>
          </a:xfrm>
        </p:spPr>
        <p:txBody>
          <a:bodyPr/>
          <a:lstStyle/>
          <a:p>
            <a:r>
              <a:rPr 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Rezultati ispitivanja uzoraka betona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0535" y="1445830"/>
            <a:ext cx="10515600" cy="4324350"/>
          </a:xfrm>
        </p:spPr>
        <p:txBody>
          <a:bodyPr/>
          <a:lstStyle/>
          <a:p>
            <a:pPr marL="898525" indent="-898525"/>
            <a:r>
              <a:rPr lang="sr-Latn-RS" dirty="0"/>
              <a:t>•	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Postignuta marka </a:t>
            </a: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(klasa) betona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čvrstoća na pritisak posle 28 dana</a:t>
            </a:r>
          </a:p>
          <a:p>
            <a:pPr marL="898525" indent="-898525"/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Otpornost na mraz</a:t>
            </a:r>
          </a:p>
          <a:p>
            <a:pPr marL="898525" indent="-898525"/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sr-Latn-R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Vodonepropustljivost</a:t>
            </a: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8525" indent="-898525"/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Otpornost na hemijske </a:t>
            </a: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uticaje</a:t>
            </a:r>
          </a:p>
          <a:p>
            <a:pPr marL="898525" indent="-898525"/>
            <a:endParaRPr lang="sr-Latn-R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8525" indent="-898525"/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Pregled betonskog elementa po skidanju </a:t>
            </a: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oplate</a:t>
            </a:r>
          </a:p>
          <a:p>
            <a:pPr marL="898525" indent="-898525"/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 u Građevinski dnevnik</a:t>
            </a: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8525" indent="-898525"/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503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84" y="299593"/>
            <a:ext cx="10515600" cy="815975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sr-Cyrl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 </a:t>
            </a:r>
            <a:r>
              <a:rPr lang="sr-Cyrl-R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građenja i </a:t>
            </a:r>
            <a:r>
              <a:rPr lang="sr-Cyrl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odredbe </a:t>
            </a:r>
            <a:r>
              <a:rPr lang="sr-Cyrl-R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njegovo </a:t>
            </a:r>
            <a:r>
              <a:rPr lang="sr-Cyrl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sprovođenje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8014" y="1103587"/>
            <a:ext cx="11571889" cy="4863308"/>
          </a:xfrm>
        </p:spPr>
        <p:txBody>
          <a:bodyPr/>
          <a:lstStyle/>
          <a:p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Primena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srpskih i međunarodnih standarda u građevinarstvu</a:t>
            </a:r>
          </a:p>
          <a:p>
            <a:pPr algn="just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dokument, utvrđen konsenzusom i odobren od priznatog tela, kojim se utvrđuju, za opštu i višekratnu upotrebu, pravila, smernice ili karakteristike za aktivnosti ili njihove rezultate (proizvode), radi postizanja optimalnog nivoa uređenosti u datom kontekstu.</a:t>
            </a:r>
          </a:p>
          <a:p>
            <a:endParaRPr lang="sr-Latn-R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Primena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standarda je dobrovoljna. </a:t>
            </a: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Usaglašenost sa standardima postaje obavezna za proizvođača samo ako se na standard poziva ugovor između proizvođača-isporučioca i kupca ili tehnički propis.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8150" y="2076450"/>
            <a:ext cx="11753850" cy="4000500"/>
          </a:xfrm>
        </p:spPr>
        <p:txBody>
          <a:bodyPr/>
          <a:lstStyle/>
          <a:p>
            <a:r>
              <a:rPr lang="pl-PL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Pravila za obračun površine i zapremine objekata</a:t>
            </a:r>
            <a:endParaRPr lang="sr-Latn-RS" sz="4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24549"/>
            <a:ext cx="8864163" cy="1325563"/>
          </a:xfrm>
        </p:spPr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Pravila </a:t>
            </a: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obračun površine i zapremine objekata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6350" y="1725010"/>
            <a:ext cx="9509235" cy="4324349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Izračunavanje površina i zapremina vrši se prema standardima: </a:t>
            </a:r>
          </a:p>
          <a:p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SRPS </a:t>
            </a: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U.C2.100:2002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SRPS </a:t>
            </a: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9836:1995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700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453149"/>
            <a:ext cx="8864163" cy="1013701"/>
          </a:xfrm>
        </p:spPr>
        <p:txBody>
          <a:bodyPr/>
          <a:lstStyle/>
          <a:p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Površinski i </a:t>
            </a: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zapreminski </a:t>
            </a:r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pokazatelji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76350" y="1725011"/>
            <a:ext cx="9509235" cy="3647090"/>
          </a:xfrm>
        </p:spPr>
        <p:txBody>
          <a:bodyPr/>
          <a:lstStyle/>
          <a:p>
            <a:pPr lvl="0"/>
            <a:r>
              <a:rPr lang="sr-Latn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Površinski </a:t>
            </a:r>
            <a:r>
              <a:rPr lang="sr-Latn-C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zapreminski pokazatelji u objektima pokazuju njihovu upotrebnu vrednost i ekonomske karakteristike.</a:t>
            </a: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Latn-C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su, takođe, bazni podaci za izračunavanje ukupne cene građenja i održavanja, kao i za ocenu racionalnosti projektovanja i primene materijala</a:t>
            </a: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6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8953500" cy="1325563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Izračunavanje površina objekata u oblasti visokogradnje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2571750"/>
            <a:ext cx="10515600" cy="35052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Merenje korisne površine objekata vrši se u skladu sa standardom </a:t>
            </a:r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 </a:t>
            </a:r>
            <a:r>
              <a:rPr lang="sv-S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 C2. 100 2002 odnosno </a:t>
            </a:r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SRPS </a:t>
            </a:r>
            <a:r>
              <a:rPr lang="sv-S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U.C2.100 2002.</a:t>
            </a: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575"/>
            <a:ext cx="10515600" cy="1325563"/>
          </a:xfrm>
        </p:spPr>
        <p:txBody>
          <a:bodyPr/>
          <a:lstStyle/>
          <a:p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Izvod iz standarda</a:t>
            </a: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SRPS </a:t>
            </a:r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 C2. 100 od </a:t>
            </a:r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714500"/>
            <a:ext cx="10534650" cy="4819650"/>
          </a:xfrm>
        </p:spPr>
        <p:txBody>
          <a:bodyPr/>
          <a:lstStyle/>
          <a:p>
            <a:r>
              <a:rPr lang="vi-VN" sz="4000" b="1" dirty="0">
                <a:solidFill>
                  <a:schemeClr val="tx1"/>
                </a:solidFill>
              </a:rPr>
              <a:t>Termini i definicije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Pokrivena </a:t>
            </a: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površina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površina zemljišta pokrivena objektima u finalno obrađenom stanju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Građevinska bruto površina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površina prostora koji je određen spoljašnjim merama finalno obrađenih građevinskih elemenata koji ga formiraju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Neto površina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površina svih prostora između zidova i pregrada</a:t>
            </a:r>
          </a:p>
        </p:txBody>
      </p:sp>
    </p:spTree>
    <p:extLst>
      <p:ext uri="{BB962C8B-B14F-4D97-AF65-F5344CB8AC3E}">
        <p14:creationId xmlns:p14="http://schemas.microsoft.com/office/powerpoint/2010/main" val="26410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063625"/>
          </a:xfrm>
        </p:spPr>
        <p:txBody>
          <a:bodyPr/>
          <a:lstStyle/>
          <a:p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Neto površinu čine sledeće površine: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1352550"/>
            <a:ext cx="10515600" cy="4724400"/>
          </a:xfrm>
        </p:spPr>
        <p:txBody>
          <a:bodyPr/>
          <a:lstStyle/>
          <a:p>
            <a:pPr lvl="0"/>
            <a:r>
              <a:rPr lang="sr-Latn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Korisna </a:t>
            </a:r>
            <a:r>
              <a:rPr lang="sr-Latn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površina </a:t>
            </a: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delovi neto površine koji odgovaraju nameni i funkciji zgrade</a:t>
            </a:r>
          </a:p>
          <a:p>
            <a:pPr lvl="0"/>
            <a:r>
              <a:rPr lang="sr-Latn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Površina pod instalacijama </a:t>
            </a: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tehničke prostorije</a:t>
            </a:r>
          </a:p>
          <a:p>
            <a:pPr lvl="0"/>
            <a:r>
              <a:rPr lang="sr-Latn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Površina za komunikaciju </a:t>
            </a: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stepeništa, koridori, </a:t>
            </a: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unutrašnje </a:t>
            </a: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rampe, holovi, hodnici, itd</a:t>
            </a: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sr-Latn-R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Latn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Površina pod građevinskim elementima </a:t>
            </a: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horizontalna projekcija građevinskih elemenata koji formiraju prostor.  Predstavlja razliku između bruto i neto građevinske površine.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556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38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0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Principi proračuna površina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1771650"/>
            <a:ext cx="10915650" cy="430530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r-Latn-C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Horizontalne </a:t>
            </a:r>
            <a:r>
              <a:rPr lang="sr-Latn-C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površine </a:t>
            </a:r>
            <a:r>
              <a:rPr lang="sr-Latn-C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izračunavaju prema njihovim stvarnim merama</a:t>
            </a:r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r-Latn-C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Površine na etaži </a:t>
            </a:r>
            <a:r>
              <a:rPr lang="sr-Latn-C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prikazuju se u skladu sa podelom na otvorene i zatvorene</a:t>
            </a:r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r-Latn-C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Površine sa različitim spratnim visinama </a:t>
            </a:r>
            <a:r>
              <a:rPr lang="sr-Latn-C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prikazuju se posebno (holovi, dvorane, itd.)</a:t>
            </a:r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r-Latn-C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Površinski pokazatelji izražavaju se u m</a:t>
            </a:r>
            <a:r>
              <a:rPr lang="sr-Latn-CS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C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dve decimale</a:t>
            </a:r>
            <a:r>
              <a:rPr lang="sr-Latn-C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68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758825"/>
          </a:xfrm>
        </p:spPr>
        <p:txBody>
          <a:bodyPr/>
          <a:lstStyle/>
          <a:p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Neto površina-principi obračuna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7250" y="1524000"/>
            <a:ext cx="10896600" cy="400050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r-Latn-C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Merodavne </a:t>
            </a:r>
            <a:r>
              <a:rPr lang="sr-Latn-C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unutrašnje mere između finalno obrađenih zidova i ostalih pregradnih elemenata </a:t>
            </a:r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r-Latn-C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Ukoliko se koriste mere finalno neobrađenih površina, dobijena površina se umanjuje za 3%.</a:t>
            </a:r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r-Latn-C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Prikazuju se posebno površine za svaku </a:t>
            </a:r>
            <a:r>
              <a:rPr lang="sr-Latn-C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etažu</a:t>
            </a:r>
            <a:r>
              <a:rPr lang="sr-Latn-C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kao i grupisano prema nameni (korisna, pod instalacijama i za komunikacije) </a:t>
            </a:r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r-Latn-C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Prikazuju se posebno zatvoreni i otvoreni prostori</a:t>
            </a:r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neto površinu ne uračunavaju se: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Tavani</a:t>
            </a: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Delovi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potkrovlja sa visinom manjom od 1,50 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Rampe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nadstrešnice, spoljna stepeništa, ravne neprohodne terase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Podne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površine u otvorima za vrata, prozorske niše i udubljenja iznad nivoa poda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031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28" y="283827"/>
            <a:ext cx="9304072" cy="1308490"/>
          </a:xfrm>
        </p:spPr>
        <p:txBody>
          <a:bodyPr/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Primena srpskih i međunarodnih standarda u građevinarstvu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5784" y="1513490"/>
            <a:ext cx="11464119" cy="4414344"/>
          </a:xfrm>
        </p:spPr>
        <p:txBody>
          <a:bodyPr/>
          <a:lstStyle/>
          <a:p>
            <a:pPr algn="just"/>
            <a:r>
              <a:rPr lang="sr-Latn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Akreditacija</a:t>
            </a: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utvrđivanje od strane nacionalnog tela za akreditaciju da li telo za ocenjivanje usaglašenosti ispunjava zahteve za obavljanje određenih poslova ocenjivanja usaglašenosti, koji su utvrđeni u odgovarajućim srpskim, odnosno međunarodnim i evropskim harmonizovanim standardima, i kada je primenljivo, sve dodatne zahteve definisane za pojedine oblasti, uključujući i zahteve utvrđene u relevantnim sektorskim šemama za ocenjivanje usaglašenosti</a:t>
            </a: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Latn-R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Akreditaciono</a:t>
            </a:r>
            <a:r>
              <a:rPr lang="sr-Latn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telo Srbije</a:t>
            </a:r>
            <a:endParaRPr lang="sr-Latn-R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88925"/>
            <a:ext cx="10515600" cy="1325563"/>
          </a:xfrm>
        </p:spPr>
        <p:txBody>
          <a:bodyPr/>
          <a:lstStyle/>
          <a:p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pokrivenu površinu se ne uračunavaju:</a:t>
            </a:r>
            <a:b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8150" y="1466850"/>
            <a:ext cx="10515600" cy="4419600"/>
          </a:xfrm>
        </p:spPr>
        <p:txBody>
          <a:bodyPr/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Delovi </a:t>
            </a: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konstrukcije ispod nivoa terena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Sekundarne komponente (prilazna stepeništa, rampe, nadstrešnice iznad ulaza, krovni prepusti, </a:t>
            </a:r>
            <a:r>
              <a:rPr lang="sr-Latn-R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brisoleji</a:t>
            </a: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itd.)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Izuzetak čine objekti gde nadstrešnica formira objekat (kao na primer benzinske pumpe), gde se površina ispod nadstrešnice računa kao pokrivena površina</a:t>
            </a:r>
          </a:p>
          <a:p>
            <a:r>
              <a:rPr lang="sr-Latn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Pokrivena površina – površina pod objektom </a:t>
            </a:r>
            <a:r>
              <a:rPr lang="sr-Latn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definiše </a:t>
            </a:r>
            <a:r>
              <a:rPr lang="sr-Latn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urbanistički  parametar zauzetosti parcele.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736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Građevinska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bruto površina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2076450"/>
            <a:ext cx="11010900" cy="4000500"/>
          </a:xfrm>
        </p:spPr>
        <p:txBody>
          <a:bodyPr/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spoljašnje mere finalno obrađenih elemenata, sa oblogama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uzimaju se u obzir ispusti estetske prirode, </a:t>
            </a:r>
            <a:r>
              <a:rPr lang="sr-Latn-R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profilacije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sl.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Uračunavaju se svi delovi objekta čija je svetla visina veća od 1,50 m (potkrovlja, delovi ispod stepeništa i slično)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523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796925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Prikaz površina u projektu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81050" y="1371600"/>
            <a:ext cx="10515600" cy="4000500"/>
          </a:xfrm>
        </p:spPr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svakom projektu moraju se prikazati: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Neto površina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Građevinska bruto površina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Neto površina za svaku </a:t>
            </a:r>
            <a:r>
              <a:rPr lang="sr-Latn-R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etažu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prikazuje se na osnovi te etaže, a zbir svih neto površina i građevinska bruto površina prikazuju se na posebnom listu.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370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1409700"/>
            <a:ext cx="10515600" cy="3676650"/>
          </a:xfrm>
        </p:spPr>
        <p:txBody>
          <a:bodyPr/>
          <a:lstStyle/>
          <a:p>
            <a:r>
              <a:rPr lang="sr-Latn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Bruto </a:t>
            </a:r>
            <a:r>
              <a:rPr lang="sr-Latn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razvijena građevinska površina</a:t>
            </a:r>
            <a:r>
              <a:rPr lang="sr-Latn-R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 </a:t>
            </a:r>
            <a:r>
              <a:rPr lang="sr-Latn-R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definiše koeficijent izgrađenosti parcele, računa se bez podzemnih etaža ako nisu deo osnovne namene objekta (podrumi, garaže itd.)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641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87475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Izračunavanje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zapremina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objekata u oblasti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visokogradnje</a:t>
            </a:r>
            <a:b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> </a:t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2076450"/>
            <a:ext cx="10515600" cy="4000500"/>
          </a:xfrm>
        </p:spPr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Standard:	SRPS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</a:t>
            </a: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9836:1995</a:t>
            </a:r>
          </a:p>
          <a:p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Zapreminski pokazatelji:</a:t>
            </a:r>
          </a:p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Bruto zapremina</a:t>
            </a:r>
          </a:p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Neto zapremina unutar zidova (bez balkona)</a:t>
            </a:r>
          </a:p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Neto zapremina</a:t>
            </a:r>
          </a:p>
          <a:p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5"/>
          <a:stretch/>
        </p:blipFill>
        <p:spPr bwMode="auto">
          <a:xfrm>
            <a:off x="0" y="0"/>
            <a:ext cx="7600950" cy="694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7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2476500"/>
            <a:ext cx="10515600" cy="3600450"/>
          </a:xfrm>
        </p:spPr>
        <p:txBody>
          <a:bodyPr/>
          <a:lstStyle/>
          <a:p>
            <a:r>
              <a:rPr lang="pl-PL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 </a:t>
            </a:r>
            <a:r>
              <a:rPr lang="pl-PL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objekata u građevinarstvu</a:t>
            </a:r>
            <a:endParaRPr lang="sr-Latn-R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873125"/>
          </a:xfrm>
        </p:spPr>
        <p:txBody>
          <a:bodyPr/>
          <a:lstStyle/>
          <a:p>
            <a:r>
              <a:rPr lang="pl-PL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 u </a:t>
            </a:r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građevinarstvu</a:t>
            </a:r>
            <a:endParaRPr lang="sr-Latn-R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1562100"/>
            <a:ext cx="10515600" cy="4667250"/>
          </a:xfrm>
        </p:spPr>
        <p:txBody>
          <a:bodyPr/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Planska 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urbanističko-tehnička dokumentacija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Tehnička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dokumentacija,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Gradilišna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dokumentacija,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 za tehnički pregled,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 za uknjižbu objekta,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 za korišćenje i održavanje objekta (garancije uputstva)…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503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555625"/>
            <a:ext cx="9734550" cy="1325563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Planski i urbanističko-tehnički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dokumenti su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4350" y="2076450"/>
            <a:ext cx="10877550" cy="4000500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Planski dokumenti su </a:t>
            </a:r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prostorni i urbanistički planovi.</a:t>
            </a:r>
          </a:p>
          <a:p>
            <a:r>
              <a:rPr lang="sr-Latn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Prostorni planovi su: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Prostorni plan Republike Srbije;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Regionalni prostorni plan; 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Prostorni plan jedinice lokalne samouprave;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Prostorni plan područja posebne namene;</a:t>
            </a:r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067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8934450" cy="1325563"/>
          </a:xfrm>
        </p:spPr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sr-Latn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Dokumenti za sprovođenje prostornih planova</a:t>
            </a:r>
            <a:r>
              <a:rPr lang="sr-Latn-RS" sz="3600" b="1" dirty="0" smtClean="0"/>
              <a:t/>
            </a:r>
            <a:br>
              <a:rPr lang="sr-Latn-RS" sz="3600" b="1" dirty="0" smtClean="0"/>
            </a:br>
            <a:endParaRPr lang="sr-Latn-R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2076450"/>
            <a:ext cx="11163300" cy="4000500"/>
          </a:xfrm>
        </p:spPr>
        <p:txBody>
          <a:bodyPr/>
          <a:lstStyle/>
          <a:p>
            <a:pPr marL="533400" indent="-533400"/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Program implementacije Prostornog plana Republike Srbije;</a:t>
            </a:r>
          </a:p>
          <a:p>
            <a:pPr marL="533400" indent="-533400"/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Program implementacije regionalnog prostornog plana;</a:t>
            </a:r>
          </a:p>
          <a:p>
            <a:pPr marL="533400" indent="-533400"/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Program implementacije prostornog plana područja posebne namene.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690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9" r="10517" b="7085"/>
          <a:stretch/>
        </p:blipFill>
        <p:spPr bwMode="auto">
          <a:xfrm>
            <a:off x="0" y="1"/>
            <a:ext cx="9711559" cy="690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8743950" cy="1325563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Urbanistički planovi su: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7250" y="1295400"/>
            <a:ext cx="10515600" cy="4572000"/>
          </a:xfrm>
        </p:spPr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Generalni urbanistički plan: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Plan generalne regulacije;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Plan detaljne regulacije</a:t>
            </a: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Osnovni planski akt za ostvarivanje prava na izgradnju je Plan generalne regulacije (u daljem tekstu: PGR). Ipak, njegovo postojanje nekada nije neophodno, a nekada nije dovoljno.</a:t>
            </a:r>
          </a:p>
          <a:p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921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Urbanističko-tehnički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dokumenti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2076450"/>
            <a:ext cx="10515600" cy="3219450"/>
          </a:xfrm>
        </p:spPr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Urbanističko-tehnički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dokumenti su: 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urbanistički projekat;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projekat </a:t>
            </a:r>
            <a:r>
              <a:rPr lang="sr-Latn-R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preparcelacije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parcelacije;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projekat ispravke granica susednih parcela.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922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968375"/>
          </a:xfrm>
        </p:spPr>
        <p:txBody>
          <a:bodyPr/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Tehnička dokumentacija :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1695450"/>
            <a:ext cx="10515600" cy="4381500"/>
          </a:xfrm>
        </p:spPr>
        <p:txBody>
          <a:bodyPr/>
          <a:lstStyle/>
          <a:p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generalni projekat (GNP);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idejno rešenje (IDR);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idejni projekat (IDP);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projekat za građevinsku dozvolu (PGD);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projekat za izvođenje (PZI);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projekat izvedenog objekta (PIO).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478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65125"/>
            <a:ext cx="10515600" cy="1325563"/>
          </a:xfrm>
        </p:spPr>
        <p:txBody>
          <a:bodyPr/>
          <a:lstStyle/>
          <a:p>
            <a:r>
              <a:rPr lang="sr-Latn-R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Način izrade regulisan Pravilnikom</a:t>
            </a:r>
            <a:endParaRPr lang="sr-Latn-R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0050" y="1600200"/>
            <a:ext cx="10515600" cy="4000500"/>
          </a:xfrm>
        </p:spPr>
        <p:txBody>
          <a:bodyPr/>
          <a:lstStyle/>
          <a:p>
            <a:r>
              <a:rPr lang="sr-Latn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Pravilnik o sadržini, načinu i postupku izrade i način vršenja kontrole tehničke dokumentacije prema klasi i nameni objekata</a:t>
            </a:r>
          </a:p>
          <a:p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Pravilnik je objavljen u "Službenom glasniku RS", br. 23/2015, </a:t>
            </a: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77/2015, 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58/2016, 96/2016 </a:t>
            </a: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67/2017</a:t>
            </a: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603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Gradilišna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dokumentacija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0100" y="1485900"/>
            <a:ext cx="11029950" cy="40005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Građevinski dnevnik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Građevinska knjiga i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Knjiga inspekcije</a:t>
            </a:r>
          </a:p>
          <a:p>
            <a:endParaRPr lang="sr-Latn-R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 vođenja dokumentacije regulisan Pravilnikom</a:t>
            </a:r>
          </a:p>
          <a:p>
            <a:endParaRPr lang="sr-Latn-R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121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93675"/>
            <a:ext cx="10515600" cy="835025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 za tehnički pregled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50" y="1009650"/>
            <a:ext cx="11677650" cy="51244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tx1"/>
                </a:solidFill>
              </a:rPr>
              <a:t>Građevinska dozvola</a:t>
            </a:r>
            <a:endParaRPr lang="vi-VN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tx1"/>
                </a:solidFill>
              </a:rPr>
              <a:t>Projekat </a:t>
            </a:r>
            <a:r>
              <a:rPr lang="vi-VN" sz="2800" dirty="0">
                <a:solidFill>
                  <a:schemeClr val="tx1"/>
                </a:solidFill>
              </a:rPr>
              <a:t>za građevinsku </a:t>
            </a:r>
            <a:r>
              <a:rPr lang="vi-VN" sz="2800" dirty="0" smtClean="0">
                <a:solidFill>
                  <a:schemeClr val="tx1"/>
                </a:solidFill>
              </a:rPr>
              <a:t>dozvolu</a:t>
            </a:r>
            <a:endParaRPr lang="vi-VN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tx1"/>
                </a:solidFill>
              </a:rPr>
              <a:t>Projekat </a:t>
            </a:r>
            <a:r>
              <a:rPr lang="vi-VN" sz="2800" dirty="0">
                <a:solidFill>
                  <a:schemeClr val="tx1"/>
                </a:solidFill>
              </a:rPr>
              <a:t>izvedenog objekta ili projekat za izvođenje potvrđen i overen od strane investitora, lica koje vrši stručni nadzor i izvođača radova </a:t>
            </a:r>
            <a:endParaRPr lang="sr-Latn-R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tx1"/>
                </a:solidFill>
              </a:rPr>
              <a:t>Pojedinačni </a:t>
            </a:r>
            <a:r>
              <a:rPr lang="vi-VN" sz="2800" dirty="0">
                <a:solidFill>
                  <a:schemeClr val="tx1"/>
                </a:solidFill>
              </a:rPr>
              <a:t>sertifikati kojima se dokazuje kvalitet ugrađenog materijala i </a:t>
            </a:r>
            <a:r>
              <a:rPr lang="vi-VN" sz="2800" dirty="0" smtClean="0">
                <a:solidFill>
                  <a:schemeClr val="tx1"/>
                </a:solidFill>
              </a:rPr>
              <a:t>opreme</a:t>
            </a:r>
            <a:endParaRPr lang="vi-VN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tx1"/>
                </a:solidFill>
              </a:rPr>
              <a:t>Posebni </a:t>
            </a:r>
            <a:r>
              <a:rPr lang="vi-VN" sz="2800" dirty="0">
                <a:solidFill>
                  <a:schemeClr val="tx1"/>
                </a:solidFill>
              </a:rPr>
              <a:t>sertifikati koje izdaju specijalizovane ovlašćene institucije, a odnose se na ispravnost odgovarajućih sistema instalacija i opreme </a:t>
            </a:r>
            <a:endParaRPr lang="sr-Latn-R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tx1"/>
                </a:solidFill>
              </a:rPr>
              <a:t>Izveštaj </a:t>
            </a:r>
            <a:r>
              <a:rPr lang="vi-VN" sz="2800" dirty="0">
                <a:solidFill>
                  <a:schemeClr val="tx1"/>
                </a:solidFill>
              </a:rPr>
              <a:t>o izvršenim geodetskim osmatranjima, sa izjavom odgovornog izvođača radova, u skladu sa PTP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448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875"/>
            <a:ext cx="10515600" cy="739775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 za tehnički pregled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950" y="1028700"/>
            <a:ext cx="10515600" cy="46672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</a:rPr>
              <a:t>Saglasnost </a:t>
            </a:r>
            <a:r>
              <a:rPr lang="vi-VN" dirty="0">
                <a:solidFill>
                  <a:schemeClr val="tx1"/>
                </a:solidFill>
              </a:rPr>
              <a:t>organa nadležnog za poslove zaštite od požara na projekat za </a:t>
            </a:r>
            <a:r>
              <a:rPr lang="vi-VN" dirty="0" smtClean="0">
                <a:solidFill>
                  <a:schemeClr val="tx1"/>
                </a:solidFill>
              </a:rPr>
              <a:t>izvođenje</a:t>
            </a:r>
            <a:endParaRPr lang="vi-VN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</a:rPr>
              <a:t>Saglasnost </a:t>
            </a:r>
            <a:r>
              <a:rPr lang="vi-VN" dirty="0">
                <a:solidFill>
                  <a:schemeClr val="tx1"/>
                </a:solidFill>
              </a:rPr>
              <a:t>nadležnog organa na studiju o proceni uticaja na životnu sredinu, ukoliko je utvrđena obaveza pribavljanja saglasnosti na procenu uticaja</a:t>
            </a:r>
            <a:r>
              <a:rPr lang="vi-VN" dirty="0" smtClean="0">
                <a:solidFill>
                  <a:schemeClr val="tx1"/>
                </a:solidFill>
              </a:rPr>
              <a:t>,</a:t>
            </a:r>
            <a:endParaRPr lang="vi-VN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</a:rPr>
              <a:t>Elaborat </a:t>
            </a:r>
            <a:r>
              <a:rPr lang="vi-VN" dirty="0">
                <a:solidFill>
                  <a:schemeClr val="tx1"/>
                </a:solidFill>
              </a:rPr>
              <a:t>geodetskih radova za izvedeni objekat i posebne delove objekta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</a:rPr>
              <a:t>Elaborat </a:t>
            </a:r>
            <a:r>
              <a:rPr lang="vi-VN" dirty="0">
                <a:solidFill>
                  <a:schemeClr val="tx1"/>
                </a:solidFill>
              </a:rPr>
              <a:t>geodetskih radova za podzemne instalacije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246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4625"/>
            <a:ext cx="10515600" cy="796925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 za tehnički pregled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950" y="1295400"/>
            <a:ext cx="11029950" cy="47815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</a:rPr>
              <a:t>Sertifikat </a:t>
            </a:r>
            <a:r>
              <a:rPr lang="vi-VN" dirty="0">
                <a:solidFill>
                  <a:schemeClr val="tx1"/>
                </a:solidFill>
              </a:rPr>
              <a:t>o energetskim svojstvima objekta, ako je za objekat propisana obaveza pribavljanja sertifikata o energetskim svojstvima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</a:rPr>
              <a:t>Građevinski </a:t>
            </a:r>
            <a:r>
              <a:rPr lang="vi-VN" dirty="0">
                <a:solidFill>
                  <a:schemeClr val="tx1"/>
                </a:solidFill>
              </a:rPr>
              <a:t>dnevnik i druga gradilišna dokumentacija koja je, u pojedinim slučajevima, predviđena ugovorom o građenju, kao i </a:t>
            </a:r>
            <a:endParaRPr lang="sr-Latn-RS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</a:rPr>
              <a:t>knjiga </a:t>
            </a:r>
            <a:r>
              <a:rPr lang="vi-VN" dirty="0">
                <a:solidFill>
                  <a:schemeClr val="tx1"/>
                </a:solidFill>
              </a:rPr>
              <a:t>inspekcije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052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 za uknjižbu objekta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6300" y="1600200"/>
            <a:ext cx="10515600" cy="37338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</a:rPr>
              <a:t>Upotrebn</a:t>
            </a:r>
            <a:r>
              <a:rPr lang="sr-Latn-RS" dirty="0" smtClean="0">
                <a:solidFill>
                  <a:schemeClr val="tx1"/>
                </a:solidFill>
              </a:rPr>
              <a:t>a</a:t>
            </a:r>
            <a:r>
              <a:rPr lang="vi-VN" dirty="0" smtClean="0">
                <a:solidFill>
                  <a:schemeClr val="tx1"/>
                </a:solidFill>
              </a:rPr>
              <a:t> dozvol</a:t>
            </a:r>
            <a:r>
              <a:rPr lang="sr-Latn-RS" dirty="0" smtClean="0">
                <a:solidFill>
                  <a:schemeClr val="tx1"/>
                </a:solidFill>
              </a:rPr>
              <a:t>a</a:t>
            </a:r>
            <a:r>
              <a:rPr lang="vi-VN" dirty="0" smtClean="0">
                <a:solidFill>
                  <a:schemeClr val="tx1"/>
                </a:solidFill>
              </a:rPr>
              <a:t>;</a:t>
            </a:r>
            <a:endParaRPr lang="vi-VN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</a:rPr>
              <a:t>Elaborat </a:t>
            </a:r>
            <a:r>
              <a:rPr lang="vi-VN" dirty="0">
                <a:solidFill>
                  <a:schemeClr val="tx1"/>
                </a:solidFill>
              </a:rPr>
              <a:t>geodetskih radova za izvedeni objekat i posebne delove objekta;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</a:rPr>
              <a:t>Elaborat </a:t>
            </a:r>
            <a:r>
              <a:rPr lang="vi-VN" dirty="0">
                <a:solidFill>
                  <a:schemeClr val="tx1"/>
                </a:solidFill>
              </a:rPr>
              <a:t>geodetskih radova za podzemne instalacije.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</a:rPr>
              <a:t>R</a:t>
            </a:r>
            <a:r>
              <a:rPr lang="vi-VN" dirty="0" smtClean="0">
                <a:solidFill>
                  <a:schemeClr val="tx1"/>
                </a:solidFill>
              </a:rPr>
              <a:t>ešenje </a:t>
            </a:r>
            <a:r>
              <a:rPr lang="vi-VN" dirty="0">
                <a:solidFill>
                  <a:schemeClr val="tx1"/>
                </a:solidFill>
              </a:rPr>
              <a:t>o kućnom broju </a:t>
            </a:r>
            <a:endParaRPr lang="sr-Latn-RS" dirty="0" smtClean="0">
              <a:solidFill>
                <a:schemeClr val="tx1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05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07975"/>
            <a:ext cx="10001250" cy="1325563"/>
          </a:xfrm>
        </p:spPr>
        <p:txBody>
          <a:bodyPr/>
          <a:lstStyle/>
          <a:p>
            <a:pPr lvl="0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 za korišćenje i održavanje objekta (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garancije uputstva)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" y="1866900"/>
            <a:ext cx="11049000" cy="4210050"/>
          </a:xfrm>
        </p:spPr>
        <p:txBody>
          <a:bodyPr/>
          <a:lstStyle/>
          <a:p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Kompletan skup svih uputstava i garantnih listova za opremu i uređaje ugrađene u objekat</a:t>
            </a:r>
          </a:p>
          <a:p>
            <a:endParaRPr lang="sr-Latn-R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(liftovi, dizel agregat, sistemi protivpožarne zaštite, kotlarnice, elektro uređaji, klima uređaji…)</a:t>
            </a:r>
            <a:endParaRPr lang="sr-Latn-R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1241644"/>
          </a:xfrm>
        </p:spPr>
        <p:txBody>
          <a:bodyPr/>
          <a:lstStyle/>
          <a:p>
            <a:r>
              <a:rPr lang="sr-Latn-R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Sertifikat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izdaje akreditovano </a:t>
            </a: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sertifikaciono</a:t>
            </a: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telo na osnovu ocene ocenjivačkog tela, a ocenjuje se ispunjenost zahteva navedenih u standardu </a:t>
            </a:r>
            <a:endPara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464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4909"/>
            <a:ext cx="10515600" cy="65832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Atestna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1414298"/>
            <a:ext cx="11477296" cy="4324350"/>
          </a:xfrm>
        </p:spPr>
        <p:txBody>
          <a:bodyPr/>
          <a:lstStyle/>
          <a:p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Svaki </a:t>
            </a:r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materijal koji se doprema na gradilište i odvozi sa gradilišta mora imati prateći </a:t>
            </a: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</a:t>
            </a:r>
          </a:p>
          <a:p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Dokaz kvaliteta</a:t>
            </a:r>
          </a:p>
          <a:p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Dokaz </a:t>
            </a:r>
            <a:r>
              <a:rPr lang="sr-Latn-R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neškodljivosti</a:t>
            </a:r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Dokaz otpornosti na požar</a:t>
            </a:r>
          </a:p>
          <a:p>
            <a:pPr marL="898525" indent="-898525"/>
            <a:r>
              <a:rPr 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Uputstvo za transport, skladištenje, ugradnju, negu, zaštitu od oštećenja, upotrebu</a:t>
            </a:r>
          </a:p>
          <a:p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942099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za standardizaciju Srbije 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9003" y="1335471"/>
            <a:ext cx="10648294" cy="4450474"/>
          </a:xfrm>
        </p:spPr>
        <p:txBody>
          <a:bodyPr/>
          <a:lstStyle/>
          <a:p>
            <a:pPr marL="725488" indent="-725488"/>
            <a:endParaRPr lang="vi-VN" dirty="0"/>
          </a:p>
          <a:p>
            <a:pPr marL="725488" indent="-725488"/>
            <a:r>
              <a:rPr lang="vi-VN" dirty="0"/>
              <a:t>•	donosi, razvija, preispituje, menja, dopunjava i povlači srpske standarde i srodne dokumente;</a:t>
            </a:r>
          </a:p>
          <a:p>
            <a:pPr marL="725488" indent="-725488"/>
            <a:r>
              <a:rPr lang="vi-VN" dirty="0"/>
              <a:t>•	obezbeđuje usaglašenost srpskih standarda i srodnih dokumenata sa evropskim i međunarodnim standardima i srodnim dokumentima;</a:t>
            </a:r>
          </a:p>
          <a:p>
            <a:pPr marL="725488" indent="-725488"/>
            <a:r>
              <a:rPr lang="vi-VN" dirty="0"/>
              <a:t>•	vodi registar srpskih standarda i srodnih dokumenata u svim fazama </a:t>
            </a:r>
            <a:r>
              <a:rPr lang="vi-VN" dirty="0" smtClean="0"/>
              <a:t>razvoja</a:t>
            </a:r>
            <a:r>
              <a:rPr lang="sr-Latn-RS" dirty="0" smtClean="0"/>
              <a:t>.</a:t>
            </a:r>
            <a:endParaRPr lang="vi-VN" dirty="0"/>
          </a:p>
          <a:p>
            <a:pPr marL="725488" indent="-725488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250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" t="9374" r="10776" b="4150"/>
          <a:stretch/>
        </p:blipFill>
        <p:spPr bwMode="auto">
          <a:xfrm>
            <a:off x="-1" y="173420"/>
            <a:ext cx="8434553" cy="66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5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942099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Atestna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dokumentacija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0534" y="1903030"/>
            <a:ext cx="10515600" cy="4000500"/>
          </a:xfrm>
        </p:spPr>
        <p:txBody>
          <a:bodyPr/>
          <a:lstStyle/>
          <a:p>
            <a:pPr marL="725488" indent="-725488"/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Svi atesti moraju biti usaglašeni sa našim standardima SRPS</a:t>
            </a:r>
          </a:p>
          <a:p>
            <a:pPr marL="725488" indent="-725488"/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Kontrola kvaliteta se obavlja u akreditovanim laboratorijama</a:t>
            </a:r>
          </a:p>
          <a:p>
            <a:pPr marL="725488" indent="-725488"/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Kompletna </a:t>
            </a:r>
            <a:r>
              <a:rPr lang="sr-Latn-R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atestna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dokumentacija se čuva trajno, proverava se pri tehničkom pregledu i predaje investitoru zbog garantnog </a:t>
            </a:r>
            <a:r>
              <a:rPr lang="sr-Latn-R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roka</a:t>
            </a:r>
            <a:r>
              <a:rPr 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održavanja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581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1396</Words>
  <Application>Microsoft Office PowerPoint</Application>
  <PresentationFormat>Custom</PresentationFormat>
  <Paragraphs>226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Pravo građenja i odredbe za njegovo sprovođenje</vt:lpstr>
      <vt:lpstr>Primena srpskih i međunarodnih standarda u građevinarstvu</vt:lpstr>
      <vt:lpstr>PowerPoint Presentation</vt:lpstr>
      <vt:lpstr>Sertifikat </vt:lpstr>
      <vt:lpstr>Atestna dokumentacija </vt:lpstr>
      <vt:lpstr>Institut za standardizaciju Srbije </vt:lpstr>
      <vt:lpstr>PowerPoint Presentation</vt:lpstr>
      <vt:lpstr>Atestna dokumentacija</vt:lpstr>
      <vt:lpstr>PowerPoint Presentation</vt:lpstr>
      <vt:lpstr>PowerPoint Presentation</vt:lpstr>
      <vt:lpstr>Sertifikati u građevinarstvu </vt:lpstr>
      <vt:lpstr>Primer: betonski radovi </vt:lpstr>
      <vt:lpstr>Montaža armature  </vt:lpstr>
      <vt:lpstr>Betoniranje - proizvodnja betona</vt:lpstr>
      <vt:lpstr>Betoniranje spoljašnji transport betona</vt:lpstr>
      <vt:lpstr>Betoniranje unutrašnji transport betona</vt:lpstr>
      <vt:lpstr>Betoniranje - ugradnja i nega betona</vt:lpstr>
      <vt:lpstr>Rezultati ispitivanja uzoraka betona</vt:lpstr>
      <vt:lpstr>PowerPoint Presentation</vt:lpstr>
      <vt:lpstr>Pravila za obračun površine i zapremine objekata</vt:lpstr>
      <vt:lpstr>Površinski i zapreminski pokazatelji  </vt:lpstr>
      <vt:lpstr>Izračunavanje površina objekata u oblasti visokogradnje</vt:lpstr>
      <vt:lpstr>Izvod iz standarda:  SRPS U. C2. 100 od 2002</vt:lpstr>
      <vt:lpstr>Neto površinu čine sledeće površine: </vt:lpstr>
      <vt:lpstr>PowerPoint Presentation</vt:lpstr>
      <vt:lpstr>Principi proračuna površina </vt:lpstr>
      <vt:lpstr>Neto površina-principi obračuna </vt:lpstr>
      <vt:lpstr>U neto površinu ne uračunavaju se: </vt:lpstr>
      <vt:lpstr>U pokrivenu površinu se ne uračunavaju: </vt:lpstr>
      <vt:lpstr>Građevinska bruto površina</vt:lpstr>
      <vt:lpstr>Prikaz površina u projektu </vt:lpstr>
      <vt:lpstr>PowerPoint Presentation</vt:lpstr>
      <vt:lpstr>Izračunavanje zapremina objekata u oblasti visokogradnje     </vt:lpstr>
      <vt:lpstr>PowerPoint Presentation</vt:lpstr>
      <vt:lpstr>PowerPoint Presentation</vt:lpstr>
      <vt:lpstr>Dokumentacija u građevinarstvu</vt:lpstr>
      <vt:lpstr>Planski i urbanističko-tehnički dokumenti su:</vt:lpstr>
      <vt:lpstr>Dokumenti za sprovođenje prostornih planova </vt:lpstr>
      <vt:lpstr>Urbanistički planovi su: </vt:lpstr>
      <vt:lpstr>Urbanističko-tehnički dokumenti </vt:lpstr>
      <vt:lpstr>Tehnička dokumentacija : </vt:lpstr>
      <vt:lpstr>Način izrade regulisan Pravilnikom</vt:lpstr>
      <vt:lpstr>Gradilišna dokumentacija</vt:lpstr>
      <vt:lpstr>Dokumentacija za tehnički pregled </vt:lpstr>
      <vt:lpstr>Dokumentacija za tehnički pregled</vt:lpstr>
      <vt:lpstr>Dokumentacija za tehnički pregled</vt:lpstr>
      <vt:lpstr>Dokumentacija za uknjižbu objekta</vt:lpstr>
      <vt:lpstr>Dokumentacija za korišćenje i održavanje objekta (garancije uputstva)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Milica</dc:creator>
  <cp:lastModifiedBy>Goran</cp:lastModifiedBy>
  <cp:revision>93</cp:revision>
  <dcterms:created xsi:type="dcterms:W3CDTF">2017-10-13T10:19:34Z</dcterms:created>
  <dcterms:modified xsi:type="dcterms:W3CDTF">2020-10-18T21:15:56Z</dcterms:modified>
</cp:coreProperties>
</file>